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82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3" r:id="rId58"/>
    <p:sldId id="314" r:id="rId59"/>
    <p:sldId id="315" r:id="rId60"/>
    <p:sldId id="312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4" r:id="rId69"/>
    <p:sldId id="325" r:id="rId70"/>
    <p:sldId id="326" r:id="rId7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38059D-2AFD-4A6A-B00A-075084AE86E6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BA49DA-4A85-4480-8AD4-EA0323502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38059D-2AFD-4A6A-B00A-075084AE86E6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BA49DA-4A85-4480-8AD4-EA0323502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38059D-2AFD-4A6A-B00A-075084AE86E6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BA49DA-4A85-4480-8AD4-EA0323502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38059D-2AFD-4A6A-B00A-075084AE86E6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BA49DA-4A85-4480-8AD4-EA0323502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38059D-2AFD-4A6A-B00A-075084AE86E6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BA49DA-4A85-4480-8AD4-EA0323502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38059D-2AFD-4A6A-B00A-075084AE86E6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BA49DA-4A85-4480-8AD4-EA0323502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38059D-2AFD-4A6A-B00A-075084AE86E6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BA49DA-4A85-4480-8AD4-EA0323502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38059D-2AFD-4A6A-B00A-075084AE86E6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BA49DA-4A85-4480-8AD4-EA0323502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38059D-2AFD-4A6A-B00A-075084AE86E6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BA49DA-4A85-4480-8AD4-EA0323502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38059D-2AFD-4A6A-B00A-075084AE86E6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BA49DA-4A85-4480-8AD4-EA0323502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s-UY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38059D-2AFD-4A6A-B00A-075084AE86E6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BA49DA-4A85-4480-8AD4-EA0323502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638059D-2AFD-4A6A-B00A-075084AE86E6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3BA49DA-4A85-4480-8AD4-EA0323502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9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32657"/>
            <a:ext cx="1188000" cy="1800200"/>
          </a:xfrm>
          <a:prstGeom prst="rect">
            <a:avLst/>
          </a:prstGeom>
          <a:noFill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9741" y="332656"/>
            <a:ext cx="2222699" cy="183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375756" y="797803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Факултет медицинских наука</a:t>
            </a:r>
          </a:p>
          <a:p>
            <a:pPr algn="ctr"/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Универзитет у Крагујевцу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1340768"/>
            <a:ext cx="9144000" cy="151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sr-Cyrl-RS" sz="240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sr-Cyrl-R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Други модул</a:t>
            </a:r>
            <a:r>
              <a:rPr kumimoji="0" lang="sr-Cyrl-RS" sz="24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: 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Основи физиологије </a:t>
            </a:r>
            <a:r>
              <a:rPr kumimoji="0" lang="sr-Cyrl-RS" sz="2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човека 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2</a:t>
            </a:r>
            <a:endParaRPr lang="sr-Cyrl-RS" sz="2400" b="1" kern="0" dirty="0">
              <a:solidFill>
                <a:schemeClr val="tx2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0" y="2636912"/>
            <a:ext cx="9144000" cy="1514599"/>
          </a:xfrm>
        </p:spPr>
        <p:txBody>
          <a:bodyPr/>
          <a:lstStyle/>
          <a:p>
            <a:r>
              <a:rPr lang="ru-RU" sz="3200" b="1" u="sng" dirty="0" smtClean="0">
                <a:latin typeface="Calibri" pitchFamily="34" charset="0"/>
                <a:cs typeface="Calibri" pitchFamily="34" charset="0"/>
              </a:rPr>
              <a:t>Физиологија респирације</a:t>
            </a:r>
            <a:br>
              <a:rPr lang="ru-RU" sz="3200" b="1" u="sng" dirty="0" smtClean="0">
                <a:latin typeface="Calibri" pitchFamily="34" charset="0"/>
                <a:cs typeface="Calibri" pitchFamily="34" charset="0"/>
              </a:rPr>
            </a:br>
            <a:endParaRPr lang="en-US" sz="3200" b="1" u="sng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07804" y="4509120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kern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Десета </a:t>
            </a:r>
            <a:r>
              <a:rPr lang="sr-Cyrl-RS" sz="2400" kern="0" dirty="0" smtClean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rPr>
              <a:t>недеља наставе</a:t>
            </a:r>
            <a:endParaRPr lang="en-US" sz="2400" kern="0" dirty="0">
              <a:solidFill>
                <a:schemeClr val="tx2"/>
              </a:solidFill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1371600" y="5229200"/>
            <a:ext cx="6400800" cy="120168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sr-Cyrl-RS" dirty="0" smtClean="0">
                <a:latin typeface="Calibri" pitchFamily="34" charset="0"/>
                <a:cs typeface="Calibri" pitchFamily="34" charset="0"/>
              </a:rPr>
              <a:t>Катедра за Физиологију</a:t>
            </a:r>
          </a:p>
          <a:p>
            <a:pPr>
              <a:spcBef>
                <a:spcPts val="0"/>
              </a:spcBef>
            </a:pPr>
            <a:r>
              <a:rPr lang="sr-Cyrl-RS" dirty="0" smtClean="0">
                <a:latin typeface="Calibri" pitchFamily="34" charset="0"/>
                <a:cs typeface="Calibri" pitchFamily="34" charset="0"/>
              </a:rPr>
              <a:t>Доц. др Иван Срејовић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95936" y="1559223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2020/2021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Кретање ваздуха и притисци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5904656" cy="5616624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Површински напон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изазивају снажне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привлачне силе између молекула течности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воде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На прелазу између ваздуха и воде, вода тежи да заузме што мању површину – изглед водене капи;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Сурфактант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–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смањује површински напон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, секретују га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пнеумоцити тип </a:t>
            </a:r>
            <a:r>
              <a:rPr lang="en-US" sz="1900" b="1" u="sng" dirty="0" smtClean="0">
                <a:latin typeface="Calibri" pitchFamily="34" charset="0"/>
                <a:cs typeface="Calibri" pitchFamily="34" charset="0"/>
              </a:rPr>
              <a:t>II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Сурфактант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садржи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фосфолипиде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дипалмитоил фосфатидилхолин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),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апопротеине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и јоне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калцијума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Молекули фосфолипида садрже хидрофилни и фидрофобни део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хидрофилни део се раствара у води а хидрофобни проминира из воде као лумену алвеоле смањујући површински напон.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	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en-U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en-US" sz="19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2254" y="908720"/>
            <a:ext cx="3051746" cy="186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 descr="Ð¡ÑÐ¾Ð´Ð½Ð° ÑÐ»Ð¸ÐºÐ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437112"/>
            <a:ext cx="3059832" cy="2184488"/>
          </a:xfrm>
          <a:prstGeom prst="rect">
            <a:avLst/>
          </a:prstGeom>
          <a:noFill/>
        </p:spPr>
      </p:pic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0" name="Picture 8" descr="Ð ÐµÐ·ÑÐ»ÑÐ°Ñ ÑÐ»Ð¸ÐºÐ° Ð·Ð° surfactant molecules reducing surface tens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39249" y="2780928"/>
            <a:ext cx="3204751" cy="1567434"/>
          </a:xfrm>
          <a:prstGeom prst="rect">
            <a:avLst/>
          </a:prstGeom>
          <a:noFill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5517232"/>
            <a:ext cx="3725813" cy="614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Ð ÐµÐ·ÑÐ»ÑÐ°Ñ ÑÐ»Ð¸ÐºÐ° Ð·Ð° âWorkâ of Breath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5" y="4199826"/>
            <a:ext cx="2915816" cy="265618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Кретање ваздуха и притисци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6192688" cy="5616624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 физиолошким условима, у стању мировања,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инспиријум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(удах) је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активан процес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(настаје као последица контраховања инспираторних мишића - дијафрагма), а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експиријум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(издах) је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пасиван процес</a:t>
            </a:r>
            <a:r>
              <a:rPr lang="sr-Cyrl-RS" sz="19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(узрокован еластичним силама плућа и грудног коша);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Рад при дисању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може да се подели у три категорије: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рад за ширење плућа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којим се савладавају еластичне силе плућа и грудног коша,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рад за савалдавање ткивног отпора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који представља вискозност плућа и структура зида грудног коша,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рад за савладавање отпора у дисајним путевима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кретању ваздуха.</a:t>
            </a:r>
          </a:p>
          <a:p>
            <a:pPr marL="762000" lvl="2" indent="-361950">
              <a:buFont typeface="Arial" pitchFamily="34" charset="0"/>
              <a:buChar char="•"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	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en-U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en-U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Кретање ваздуха и притисци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5400600" cy="5616624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Спирометрија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- дијагностичка метода за испитивање плућне функције;</a:t>
            </a:r>
            <a:endParaRPr lang="en-U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Мерење плућних волумена и капацитета, статичких и динамичких (у зависности од времена);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Плућни волумени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ru-RU" sz="1800" b="1" u="sng" dirty="0" smtClean="0">
                <a:latin typeface="Calibri" pitchFamily="34" charset="0"/>
                <a:cs typeface="Calibri" pitchFamily="34" charset="0"/>
              </a:rPr>
              <a:t>Дисајни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ru-RU" sz="1800" b="1" i="1" u="sng" dirty="0" smtClean="0">
                <a:latin typeface="Calibri" pitchFamily="34" charset="0"/>
                <a:cs typeface="Calibri" pitchFamily="34" charset="0"/>
              </a:rPr>
              <a:t>Tidal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) </a:t>
            </a:r>
            <a:r>
              <a:rPr lang="ru-RU" sz="1800" b="1" u="sng" dirty="0" smtClean="0">
                <a:latin typeface="Calibri" pitchFamily="34" charset="0"/>
                <a:cs typeface="Calibri" pitchFamily="34" charset="0"/>
              </a:rPr>
              <a:t>волумен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(VT) - запремина ваздуха која се удахне или издахне приликом нормалне респирације (око 500 ml);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ru-RU" sz="1800" b="1" u="sng" dirty="0" smtClean="0">
                <a:latin typeface="Calibri" pitchFamily="34" charset="0"/>
                <a:cs typeface="Calibri" pitchFamily="34" charset="0"/>
              </a:rPr>
              <a:t>Инспираторни резервни волумен</a:t>
            </a:r>
            <a:r>
              <a:rPr lang="ru-RU" sz="18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(IRV) - запремина ваздуха која се може удахнути након нормалног инспиријума (око 3000 ml);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ru-RU" sz="1800" b="1" u="sng" dirty="0" smtClean="0">
                <a:latin typeface="Calibri" pitchFamily="34" charset="0"/>
                <a:cs typeface="Calibri" pitchFamily="34" charset="0"/>
              </a:rPr>
              <a:t>Експираторни резервни волумен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(ERV) - запремина ваздуха која се може издахнути након нормалног експиријума (око 1100 ml);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ru-RU" sz="1800" b="1" u="sng" dirty="0" smtClean="0">
                <a:latin typeface="Calibri" pitchFamily="34" charset="0"/>
                <a:cs typeface="Calibri" pitchFamily="34" charset="0"/>
              </a:rPr>
              <a:t>Резидуални волумен</a:t>
            </a:r>
            <a:r>
              <a:rPr lang="ru-RU" sz="18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(RV) - запремина ваздуха која остаје у плућима након максималног експиријума (око 1200 ml).</a:t>
            </a:r>
          </a:p>
          <a:p>
            <a:pPr marL="762000" lvl="2" indent="-361950">
              <a:buFont typeface="Arial" pitchFamily="34" charset="0"/>
              <a:buChar char="•"/>
            </a:pP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 marL="762000" lvl="2" indent="-361950">
              <a:buFont typeface="Arial" pitchFamily="34" charset="0"/>
              <a:buChar char="•"/>
            </a:pP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 marL="762000" lvl="2" indent="-361950">
              <a:buFont typeface="Arial" pitchFamily="34" charset="0"/>
              <a:buChar char="•"/>
            </a:pPr>
            <a:endParaRPr lang="en-US" sz="1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2" descr="F:\GANONG\SLIKE\XXXIV POGLAVLjE\PNG\slika 34-0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276872"/>
            <a:ext cx="3482662" cy="2407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F:\GANONG\SLIKE\XXXIV POGLAVLjE\PNG\slika 34-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276872"/>
            <a:ext cx="3482662" cy="2407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Кретање ваздуха и притисци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548680"/>
            <a:ext cx="5400600" cy="6309320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Плућни капацитети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настају као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збир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два или више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плућна волумена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7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Плућни капацитети</a:t>
            </a:r>
            <a:r>
              <a:rPr lang="sr-Cyrl-RS" sz="17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ru-RU" sz="1700" b="1" u="sng" dirty="0" smtClean="0">
                <a:latin typeface="Calibri" pitchFamily="34" charset="0"/>
                <a:cs typeface="Calibri" pitchFamily="34" charset="0"/>
              </a:rPr>
              <a:t>Инспираторни капацитет </a:t>
            </a:r>
            <a:r>
              <a:rPr lang="ru-RU" sz="1700" dirty="0" smtClean="0">
                <a:latin typeface="Calibri" pitchFamily="34" charset="0"/>
                <a:cs typeface="Calibri" pitchFamily="34" charset="0"/>
              </a:rPr>
              <a:t>(IC) - максимална запремина ваздуха која се може удахнути након нормалног експиријума (око 3500 ml) -  </a:t>
            </a:r>
            <a:r>
              <a:rPr lang="ru-RU" sz="1700" b="1" u="sng" dirty="0" smtClean="0">
                <a:latin typeface="Calibri" pitchFamily="34" charset="0"/>
                <a:cs typeface="Calibri" pitchFamily="34" charset="0"/>
              </a:rPr>
              <a:t>збир</a:t>
            </a:r>
            <a:r>
              <a:rPr lang="ru-RU" sz="17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1700" b="1" dirty="0" smtClean="0">
                <a:latin typeface="Calibri" pitchFamily="34" charset="0"/>
                <a:cs typeface="Calibri" pitchFamily="34" charset="0"/>
              </a:rPr>
              <a:t>дисајног</a:t>
            </a:r>
            <a:r>
              <a:rPr lang="ru-RU" sz="17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ru-RU" sz="1700" b="1" dirty="0" smtClean="0">
                <a:latin typeface="Calibri" pitchFamily="34" charset="0"/>
                <a:cs typeface="Calibri" pitchFamily="34" charset="0"/>
              </a:rPr>
              <a:t>инспираторног резервног волумена</a:t>
            </a:r>
            <a:r>
              <a:rPr lang="ru-RU" sz="1700" dirty="0" smtClean="0">
                <a:latin typeface="Calibri" pitchFamily="34" charset="0"/>
                <a:cs typeface="Calibri" pitchFamily="34" charset="0"/>
              </a:rPr>
              <a:t> (500 ml + 3000 ml);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ru-RU" sz="1700" b="1" u="sng" dirty="0" smtClean="0">
                <a:latin typeface="Calibri" pitchFamily="34" charset="0"/>
                <a:cs typeface="Calibri" pitchFamily="34" charset="0"/>
              </a:rPr>
              <a:t>Функционални резидуални капацитет </a:t>
            </a:r>
            <a:r>
              <a:rPr lang="ru-RU" sz="1700" dirty="0" smtClean="0">
                <a:latin typeface="Calibri" pitchFamily="34" charset="0"/>
                <a:cs typeface="Calibri" pitchFamily="34" charset="0"/>
              </a:rPr>
              <a:t>(FRC) - запремина ваздуха која остаје у плућима након нормалног експиријума (око 2300 ml) - </a:t>
            </a:r>
            <a:r>
              <a:rPr lang="ru-RU" sz="1700" b="1" u="sng" dirty="0" smtClean="0">
                <a:latin typeface="Calibri" pitchFamily="34" charset="0"/>
                <a:cs typeface="Calibri" pitchFamily="34" charset="0"/>
              </a:rPr>
              <a:t>збир</a:t>
            </a:r>
            <a:r>
              <a:rPr lang="ru-RU" sz="17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1700" b="1" dirty="0" smtClean="0">
                <a:latin typeface="Calibri" pitchFamily="34" charset="0"/>
                <a:cs typeface="Calibri" pitchFamily="34" charset="0"/>
              </a:rPr>
              <a:t>експираторног резервног волумена </a:t>
            </a:r>
            <a:r>
              <a:rPr lang="ru-RU" sz="1700" dirty="0" smtClean="0">
                <a:latin typeface="Calibri" pitchFamily="34" charset="0"/>
                <a:cs typeface="Calibri" pitchFamily="34" charset="0"/>
              </a:rPr>
              <a:t>и </a:t>
            </a:r>
            <a:r>
              <a:rPr lang="ru-RU" sz="1700" b="1" dirty="0" smtClean="0">
                <a:latin typeface="Calibri" pitchFamily="34" charset="0"/>
                <a:cs typeface="Calibri" pitchFamily="34" charset="0"/>
              </a:rPr>
              <a:t>резидуалног волумена </a:t>
            </a:r>
            <a:r>
              <a:rPr lang="ru-RU" sz="1700" dirty="0" smtClean="0">
                <a:latin typeface="Calibri" pitchFamily="34" charset="0"/>
                <a:cs typeface="Calibri" pitchFamily="34" charset="0"/>
              </a:rPr>
              <a:t>(1100 ml + 1200ml);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ru-RU" sz="1700" b="1" u="sng" dirty="0" smtClean="0">
                <a:latin typeface="Calibri" pitchFamily="34" charset="0"/>
                <a:cs typeface="Calibri" pitchFamily="34" charset="0"/>
              </a:rPr>
              <a:t>Витални капацитет</a:t>
            </a:r>
            <a:r>
              <a:rPr lang="ru-RU" sz="1700" dirty="0" smtClean="0">
                <a:latin typeface="Calibri" pitchFamily="34" charset="0"/>
                <a:cs typeface="Calibri" pitchFamily="34" charset="0"/>
              </a:rPr>
              <a:t> (VC) - максимална запремина гаса која се може издахнути након максималног инспиријума (око 4600 ml) - збир </a:t>
            </a:r>
            <a:r>
              <a:rPr lang="ru-RU" sz="1700" b="1" dirty="0" smtClean="0">
                <a:latin typeface="Calibri" pitchFamily="34" charset="0"/>
                <a:cs typeface="Calibri" pitchFamily="34" charset="0"/>
              </a:rPr>
              <a:t>дисајног</a:t>
            </a:r>
            <a:r>
              <a:rPr lang="ru-RU" sz="17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ru-RU" sz="1700" b="1" dirty="0" smtClean="0">
                <a:latin typeface="Calibri" pitchFamily="34" charset="0"/>
                <a:cs typeface="Calibri" pitchFamily="34" charset="0"/>
              </a:rPr>
              <a:t>инспираторног резервног волумена</a:t>
            </a:r>
            <a:r>
              <a:rPr lang="ru-RU" sz="17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ru-RU" sz="1700" b="1" dirty="0" smtClean="0">
                <a:latin typeface="Calibri" pitchFamily="34" charset="0"/>
                <a:cs typeface="Calibri" pitchFamily="34" charset="0"/>
              </a:rPr>
              <a:t>експираторног резервног волумена </a:t>
            </a:r>
            <a:r>
              <a:rPr lang="ru-RU" sz="1700" dirty="0" smtClean="0">
                <a:latin typeface="Calibri" pitchFamily="34" charset="0"/>
                <a:cs typeface="Calibri" pitchFamily="34" charset="0"/>
              </a:rPr>
              <a:t>(500 ml + 3000 ml + 1100 ml);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ru-RU" sz="1700" b="1" dirty="0" smtClean="0">
                <a:latin typeface="Calibri" pitchFamily="34" charset="0"/>
                <a:cs typeface="Calibri" pitchFamily="34" charset="0"/>
              </a:rPr>
              <a:t>Тотални капацитет плућа </a:t>
            </a:r>
            <a:r>
              <a:rPr lang="ru-RU" sz="1700" dirty="0" smtClean="0">
                <a:latin typeface="Calibri" pitchFamily="34" charset="0"/>
                <a:cs typeface="Calibri" pitchFamily="34" charset="0"/>
              </a:rPr>
              <a:t>(TLC) - максимална запремина ваздуха која се налази у плућима након максималног инспиријума (око 5800 ml) – </a:t>
            </a:r>
            <a:r>
              <a:rPr lang="ru-RU" sz="1700" b="1" dirty="0" smtClean="0">
                <a:latin typeface="Calibri" pitchFamily="34" charset="0"/>
                <a:cs typeface="Calibri" pitchFamily="34" charset="0"/>
              </a:rPr>
              <a:t>збир свих плућних волумена</a:t>
            </a:r>
            <a:r>
              <a:rPr lang="ru-RU" sz="17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762000" lvl="2" indent="-361950">
              <a:buFont typeface="Arial" pitchFamily="34" charset="0"/>
              <a:buChar char="•"/>
            </a:pP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 marL="762000" lvl="2" indent="-361950">
              <a:buFont typeface="Arial" pitchFamily="34" charset="0"/>
              <a:buChar char="•"/>
            </a:pPr>
            <a:endParaRPr lang="en-US" sz="1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Кретање ваздуха и притисци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pPr marL="361950" lvl="1" indent="-361950">
              <a:buNone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Мртви простор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8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Анатомски мртви простор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– </a:t>
            </a: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ваздух који остаје у великим дисајним путевима и не учествује у размени гасова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 (запремина око 150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ml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)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;</a:t>
            </a: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8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Физиолошки мртви простор</a:t>
            </a:r>
            <a:r>
              <a:rPr lang="sr-Cyrl-RS" sz="1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– </a:t>
            </a: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ваздух који долази до алвеола, али због слабије перфузије алвеола не учествује у размени гасова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(физиолошки перфузија у свм алвеолама је добра, у патолошким стањима запремина физиолошки мртвог простора може знатно да се повећа).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100" b="1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Минутна алвеоларна вентилација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– запремина ваздуха који дође до алвеола током једног минута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762000" lvl="2" indent="-361950">
              <a:buFont typeface="Arial" pitchFamily="34" charset="0"/>
              <a:buChar char="•"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	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en-U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en-U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068960"/>
            <a:ext cx="2989883" cy="2408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81388" y="6165304"/>
            <a:ext cx="21812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Кретање ваздуха и притисци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8784976" cy="5616624"/>
          </a:xfrm>
        </p:spPr>
        <p:txBody>
          <a:bodyPr/>
          <a:lstStyle/>
          <a:p>
            <a:pPr marL="361950" lvl="1" indent="-361950">
              <a:buNone/>
            </a:pPr>
            <a:r>
              <a:rPr lang="sr-Cyrl-RS" sz="18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Дисајни путеви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Проток ваздуха у респираторном систему може се поделити на три међусобно повезана дела: </a:t>
            </a:r>
            <a:r>
              <a:rPr lang="ru-RU" sz="18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горњи дисајни путеви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ru-RU" sz="18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проводни дисајни путеви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, и </a:t>
            </a:r>
            <a:r>
              <a:rPr lang="ru-RU" sz="1800" b="1" u="sng" dirty="0" smtClean="0">
                <a:latin typeface="Calibri" pitchFamily="34" charset="0"/>
                <a:cs typeface="Calibri" pitchFamily="34" charset="0"/>
              </a:rPr>
              <a:t>алвеоларни дисајни путеви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(плућни паренхим или ацинусно ткиво);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Горњи дисајни путеви започињу улазним делом - нос/назална шупљина и уста, који се наставља ждрелом, а завршавају се гркљаном, који се наставља на доњи део ждрела;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Поред </a:t>
            </a:r>
            <a:r>
              <a:rPr lang="ru-RU" sz="1800" b="1" dirty="0" smtClean="0">
                <a:latin typeface="Calibri" pitchFamily="34" charset="0"/>
                <a:cs typeface="Calibri" pitchFamily="34" charset="0"/>
              </a:rPr>
              <a:t>спровођења ваздуха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, функције дисајних путева су: 1) </a:t>
            </a:r>
            <a:r>
              <a:rPr lang="ru-RU" sz="1800" b="1" dirty="0" smtClean="0">
                <a:latin typeface="Calibri" pitchFamily="34" charset="0"/>
                <a:cs typeface="Calibri" pitchFamily="34" charset="0"/>
              </a:rPr>
              <a:t>филтрирање великих честица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и спречавање њиховог уласка у проводне и алвеоларне дисајне путеве;    2) </a:t>
            </a:r>
            <a:r>
              <a:rPr lang="ru-RU" sz="1800" b="1" dirty="0" smtClean="0">
                <a:latin typeface="Calibri" pitchFamily="34" charset="0"/>
                <a:cs typeface="Calibri" pitchFamily="34" charset="0"/>
              </a:rPr>
              <a:t>загревање ваздуха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; 3) </a:t>
            </a:r>
            <a:r>
              <a:rPr lang="ru-RU" sz="1800" b="1" dirty="0" smtClean="0">
                <a:latin typeface="Calibri" pitchFamily="34" charset="0"/>
                <a:cs typeface="Calibri" pitchFamily="34" charset="0"/>
              </a:rPr>
              <a:t>влажење ваздуха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.</a:t>
            </a:r>
            <a:endParaRPr lang="sr-Cyrl-RS" sz="1800" b="1" dirty="0" smtClean="0">
              <a:latin typeface="Calibri" pitchFamily="34" charset="0"/>
              <a:cs typeface="Calibri" pitchFamily="34" charset="0"/>
            </a:endParaRPr>
          </a:p>
          <a:p>
            <a:pPr marL="762000" lvl="2" indent="-361950">
              <a:buFont typeface="Arial" pitchFamily="34" charset="0"/>
              <a:buChar char="•"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	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en-U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en-U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6194" y="3614921"/>
            <a:ext cx="4611613" cy="3243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Кретање ваздуха и притисци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4608512" cy="5616624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endParaRPr lang="sr-Cyrl-RS" sz="1800" b="1" u="sng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r>
              <a:rPr lang="sr-Cyrl-RS" sz="18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Дисајни путеви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Проводни дисајни путеви почињу трахејом и гранају се дихотомно, и од трахеје до алвеоларног сакулуса дисајни путеви се поделе 23 пута;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ru-RU" sz="1800" b="1" dirty="0" smtClean="0">
                <a:latin typeface="Calibri" pitchFamily="34" charset="0"/>
                <a:cs typeface="Calibri" pitchFamily="34" charset="0"/>
              </a:rPr>
              <a:t>Првих 16 генерација 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дисајних путева чине </a:t>
            </a:r>
            <a:r>
              <a:rPr lang="ru-RU" sz="1800" b="1" dirty="0" smtClean="0">
                <a:latin typeface="Calibri" pitchFamily="34" charset="0"/>
                <a:cs typeface="Calibri" pitchFamily="34" charset="0"/>
              </a:rPr>
              <a:t>проводну зону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, која садржи </a:t>
            </a:r>
            <a:r>
              <a:rPr lang="ru-RU" sz="1800" b="1" u="sng" dirty="0" smtClean="0">
                <a:latin typeface="Calibri" pitchFamily="34" charset="0"/>
                <a:cs typeface="Calibri" pitchFamily="34" charset="0"/>
              </a:rPr>
              <a:t>бронхије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ru-RU" sz="1800" b="1" u="sng" dirty="0" smtClean="0">
                <a:latin typeface="Calibri" pitchFamily="34" charset="0"/>
                <a:cs typeface="Calibri" pitchFamily="34" charset="0"/>
              </a:rPr>
              <a:t>бронхиоле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ru-RU" sz="1800" b="1" u="sng" dirty="0" smtClean="0">
                <a:latin typeface="Calibri" pitchFamily="34" charset="0"/>
                <a:cs typeface="Calibri" pitchFamily="34" charset="0"/>
              </a:rPr>
              <a:t>терминалне бронхиоле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ru-RU" sz="1800" b="1" dirty="0" smtClean="0">
                <a:latin typeface="Calibri" pitchFamily="34" charset="0"/>
                <a:cs typeface="Calibri" pitchFamily="34" charset="0"/>
              </a:rPr>
              <a:t>Последњих седам генерација 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рачвања дисајних путева чине </a:t>
            </a:r>
            <a:r>
              <a:rPr lang="ru-RU" sz="1800" b="1" dirty="0" smtClean="0">
                <a:latin typeface="Calibri" pitchFamily="34" charset="0"/>
                <a:cs typeface="Calibri" pitchFamily="34" charset="0"/>
              </a:rPr>
              <a:t>прелазну зону 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и </a:t>
            </a:r>
            <a:r>
              <a:rPr lang="ru-RU" sz="1800" b="1" dirty="0" smtClean="0">
                <a:latin typeface="Calibri" pitchFamily="34" charset="0"/>
                <a:cs typeface="Calibri" pitchFamily="34" charset="0"/>
              </a:rPr>
              <a:t>зону размене гасова 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(респираторна зона), у које спадају </a:t>
            </a:r>
            <a:r>
              <a:rPr lang="ru-RU" sz="1800" b="1" dirty="0" smtClean="0">
                <a:latin typeface="Calibri" pitchFamily="34" charset="0"/>
                <a:cs typeface="Calibri" pitchFamily="34" charset="0"/>
              </a:rPr>
              <a:t>прелазне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ru-RU" sz="1800" b="1" dirty="0" smtClean="0">
                <a:latin typeface="Calibri" pitchFamily="34" charset="0"/>
                <a:cs typeface="Calibri" pitchFamily="34" charset="0"/>
              </a:rPr>
              <a:t>респираторне бронхиоле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ru-RU" sz="1800" b="1" dirty="0" smtClean="0">
                <a:latin typeface="Calibri" pitchFamily="34" charset="0"/>
                <a:cs typeface="Calibri" pitchFamily="34" charset="0"/>
              </a:rPr>
              <a:t>алвеоларни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dirty="0" smtClean="0">
                <a:latin typeface="Calibri" pitchFamily="34" charset="0"/>
                <a:cs typeface="Calibri" pitchFamily="34" charset="0"/>
              </a:rPr>
              <a:t>дуктуси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ru-RU" sz="1800" b="1" dirty="0" smtClean="0">
                <a:latin typeface="Calibri" pitchFamily="34" charset="0"/>
                <a:cs typeface="Calibri" pitchFamily="34" charset="0"/>
              </a:rPr>
              <a:t>алвеоле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.</a:t>
            </a: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	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en-U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en-U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368" y="1268760"/>
            <a:ext cx="417945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84884"/>
            <a:ext cx="9144000" cy="2088232"/>
          </a:xfrm>
        </p:spPr>
        <p:txBody>
          <a:bodyPr/>
          <a:lstStyle/>
          <a:p>
            <a:r>
              <a:rPr lang="sr-Cyrl-RS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Плућна циркулација</a:t>
            </a:r>
            <a:endParaRPr lang="en-US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Плућна циркулација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Проток крви кроз плућну циркулацију је приближно исти као проток кроз системску (око 5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L/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минут) – проток крви кроз системску циркулацију је за око 1% већи (крв из бронхијалних крвних судова);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Крв се кроз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плућну циркулацију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креће под знатно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нижим вредностима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крвног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притиска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у односу на системску услед: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већег дијаметра крвних судова у плућној циркулацији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веће комплијансе крвних судова у плућној циркулацији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en-U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en-U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343275"/>
            <a:ext cx="324802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Плућна циркулација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5832648" cy="5616624"/>
          </a:xfrm>
        </p:spPr>
        <p:txBody>
          <a:bodyPr/>
          <a:lstStyle/>
          <a:p>
            <a:pPr marL="361950" lvl="1" indent="-361950">
              <a:lnSpc>
                <a:spcPct val="150000"/>
              </a:lnSpc>
              <a:buNone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Приближне вредности крвног притиска у поједним деловима плућне циркулације:</a:t>
            </a:r>
          </a:p>
          <a:p>
            <a:pPr marL="361950" lvl="1" indent="-3619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Десна комора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– </a:t>
            </a:r>
            <a:r>
              <a:rPr lang="sr-Cyrl-RS" sz="1800" b="1" u="sng" dirty="0" smtClean="0">
                <a:latin typeface="Calibri" pitchFamily="34" charset="0"/>
                <a:cs typeface="Calibri" pitchFamily="34" charset="0"/>
              </a:rPr>
              <a:t>систолни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 притисак – 25 </a:t>
            </a:r>
            <a:r>
              <a:rPr lang="sr-Latn-RS" sz="1800" dirty="0" smtClean="0">
                <a:latin typeface="Calibri" pitchFamily="34" charset="0"/>
                <a:cs typeface="Calibri" pitchFamily="34" charset="0"/>
              </a:rPr>
              <a:t>mmHg;</a:t>
            </a:r>
          </a:p>
          <a:p>
            <a:pPr marL="361950" lvl="1" indent="-3619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Десна комора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– </a:t>
            </a:r>
            <a:r>
              <a:rPr lang="sr-Cyrl-RS" sz="1800" b="1" u="sng" dirty="0" smtClean="0">
                <a:latin typeface="Calibri" pitchFamily="34" charset="0"/>
                <a:cs typeface="Calibri" pitchFamily="34" charset="0"/>
              </a:rPr>
              <a:t>дијастолни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 притисак – 0 </a:t>
            </a:r>
            <a:r>
              <a:rPr lang="sr-Latn-RS" sz="1800" dirty="0" smtClean="0">
                <a:latin typeface="Calibri" pitchFamily="34" charset="0"/>
                <a:cs typeface="Calibri" pitchFamily="34" charset="0"/>
              </a:rPr>
              <a:t>mmHg;</a:t>
            </a:r>
          </a:p>
          <a:p>
            <a:pPr marL="361950" lvl="1" indent="-3619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Плућна артерија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– </a:t>
            </a:r>
            <a:r>
              <a:rPr lang="sr-Cyrl-RS" sz="1800" b="1" u="sng" dirty="0" smtClean="0">
                <a:latin typeface="Calibri" pitchFamily="34" charset="0"/>
                <a:cs typeface="Calibri" pitchFamily="34" charset="0"/>
              </a:rPr>
              <a:t>систолни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 притисак – 25 </a:t>
            </a:r>
            <a:r>
              <a:rPr lang="sr-Latn-RS" sz="1800" dirty="0" smtClean="0">
                <a:latin typeface="Calibri" pitchFamily="34" charset="0"/>
                <a:cs typeface="Calibri" pitchFamily="34" charset="0"/>
              </a:rPr>
              <a:t>mmHg;</a:t>
            </a: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800" b="1" dirty="0" smtClean="0">
                <a:latin typeface="Calibri" pitchFamily="34" charset="0"/>
                <a:cs typeface="Calibri" pitchFamily="34" charset="0"/>
              </a:rPr>
              <a:t>Плућна артерија 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– </a:t>
            </a:r>
            <a:r>
              <a:rPr lang="sr-Cyrl-RS" sz="1800" b="1" u="sng" dirty="0" smtClean="0">
                <a:latin typeface="Calibri" pitchFamily="34" charset="0"/>
                <a:cs typeface="Calibri" pitchFamily="34" charset="0"/>
              </a:rPr>
              <a:t>дијастолни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притисак – 8 mmHg;</a:t>
            </a:r>
          </a:p>
          <a:p>
            <a:pPr marL="361950" lvl="1" indent="-3619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Плућна артерија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– </a:t>
            </a:r>
            <a:r>
              <a:rPr lang="sr-Cyrl-RS" sz="1800" b="1" u="sng" dirty="0" smtClean="0">
                <a:latin typeface="Calibri" pitchFamily="34" charset="0"/>
                <a:cs typeface="Calibri" pitchFamily="34" charset="0"/>
              </a:rPr>
              <a:t>средњи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 притисак – 15 </a:t>
            </a:r>
            <a:r>
              <a:rPr lang="sr-Latn-RS" sz="1800" dirty="0" smtClean="0">
                <a:latin typeface="Calibri" pitchFamily="34" charset="0"/>
                <a:cs typeface="Calibri" pitchFamily="34" charset="0"/>
              </a:rPr>
              <a:t>mmHg;</a:t>
            </a: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Плућна артерија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– </a:t>
            </a:r>
            <a:r>
              <a:rPr lang="sr-Cyrl-RS" sz="1800" b="1" u="sng" dirty="0" smtClean="0">
                <a:latin typeface="Calibri" pitchFamily="34" charset="0"/>
                <a:cs typeface="Calibri" pitchFamily="34" charset="0"/>
              </a:rPr>
              <a:t>пулсни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 притисак – 17 </a:t>
            </a:r>
            <a:r>
              <a:rPr lang="sr-Latn-RS" sz="1800" dirty="0" smtClean="0">
                <a:latin typeface="Calibri" pitchFamily="34" charset="0"/>
                <a:cs typeface="Calibri" pitchFamily="34" charset="0"/>
              </a:rPr>
              <a:t>mmHg;</a:t>
            </a: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Плућни капилари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– 7 </a:t>
            </a:r>
            <a:r>
              <a:rPr lang="sr-Latn-RS" sz="1800" dirty="0" smtClean="0">
                <a:latin typeface="Calibri" pitchFamily="34" charset="0"/>
                <a:cs typeface="Calibri" pitchFamily="34" charset="0"/>
              </a:rPr>
              <a:t>mmHg;</a:t>
            </a: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Плућне вене и лева преткомора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– просечно 2 </a:t>
            </a:r>
            <a:r>
              <a:rPr lang="sr-Latn-RS" sz="18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.</a:t>
            </a:r>
            <a:endParaRPr lang="en-U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en-U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5975" y="692696"/>
            <a:ext cx="324802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5990" y="4309350"/>
            <a:ext cx="3288010" cy="2143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Основни принципи респирације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endParaRPr lang="sr-Cyrl-RS" sz="1900" b="1" u="sng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Дисање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обухвата процесе којима се до сваке ћелије у организму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допрема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довољна количина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кисеоника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, а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уклања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се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угљен диоксид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који настаје као производ метаболичке активности ћелије, при чему се обезбеђују оптимални услови за одвијање физиолошких процеса.</a:t>
            </a:r>
          </a:p>
          <a:p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Процес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дисања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обухвата четири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главне функционалне компоненте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sr-Cyrl-RS" sz="1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плућна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вентилација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 – струјање ваздуха између атмосфере и плућних алвеола (у оба смера);</a:t>
            </a:r>
          </a:p>
          <a:p>
            <a:pPr lvl="1">
              <a:buFont typeface="Arial" pitchFamily="34" charset="0"/>
              <a:buChar char="•"/>
            </a:pPr>
            <a:r>
              <a:rPr lang="sr-Cyrl-RS" sz="1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дифузија гасова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(кисеоника и угљен диоксида) између алвеола и крви;</a:t>
            </a:r>
          </a:p>
          <a:p>
            <a:pPr lvl="1">
              <a:buFont typeface="Arial" pitchFamily="34" charset="0"/>
              <a:buChar char="•"/>
            </a:pPr>
            <a:r>
              <a:rPr lang="sr-Cyrl-RS" sz="1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транспорт гасова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(кисеоника и угљен диоксида)  крвљу и телесним течностима до ћелија и од њих;</a:t>
            </a:r>
          </a:p>
          <a:p>
            <a:pPr lvl="1">
              <a:buFont typeface="Arial" pitchFamily="34" charset="0"/>
              <a:buChar char="•"/>
            </a:pPr>
            <a:r>
              <a:rPr lang="sr-Cyrl-RS" sz="1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регулација дисања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.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Плућна циркулација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5112568" cy="5616624"/>
          </a:xfrm>
        </p:spPr>
        <p:txBody>
          <a:bodyPr/>
          <a:lstStyle/>
          <a:p>
            <a:pPr marL="361950" lvl="1" indent="-361950">
              <a:buNone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Аутоматска контрола дистрибуције крви у плућима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361950" lvl="1" indent="-361950">
              <a:buNone/>
            </a:pPr>
            <a:endParaRPr lang="en-U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Уколико се концентрација О</a:t>
            </a:r>
            <a:r>
              <a:rPr lang="sr-Cyrl-R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у алвеолима смањи испод физиолошких вредности (поготово уколико опадне испод 70% од нормалних вредности) настаје констрикција крвних судова и повећање (петоструко) отпора протицању крви – супротно ситуацији у системској циркулацији;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Циљ овакве прерасподеле циркулације је усмеравање крви у најбоље венилисане алвеоле где је размена гасова најефикаснија</a:t>
            </a:r>
            <a:endParaRPr lang="en-U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en-U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9225" y="1614488"/>
            <a:ext cx="391477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Плућна циркулација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5112568" cy="5616624"/>
          </a:xfrm>
        </p:spPr>
        <p:txBody>
          <a:bodyPr/>
          <a:lstStyle/>
          <a:p>
            <a:pPr marL="361950" lvl="1" indent="-361950">
              <a:buNone/>
            </a:pP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Зоне протока крви у капиларима плућа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(ефекти хидростатског притиска):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Зона </a:t>
            </a:r>
            <a:r>
              <a:rPr lang="en-U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–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нема протока кроз капиларе током читавог срчаног циклуса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– капиларни алвеоларни притисак никад не достиже вредности притиска ваздуха у алвеолама –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не постоји у физиолошким условима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Зона </a:t>
            </a:r>
            <a:r>
              <a:rPr lang="en-U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II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 –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интермитентни проток крви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– крв протиче током систоле, док током дијатоле нема протока крви –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апикални делови плућа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Зона </a:t>
            </a:r>
            <a:r>
              <a:rPr lang="en-U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III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–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континуирани проток крви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– крв протиче кроз плућне капиларе током читавог срчаног циклуса – највећи део плућа (изузев апикалних делова).</a:t>
            </a:r>
            <a:endParaRPr lang="en-U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Физиолошки постоје само зона </a:t>
            </a:r>
            <a:r>
              <a:rPr lang="en-U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II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и зона </a:t>
            </a:r>
            <a:r>
              <a:rPr lang="en-U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III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. </a:t>
            </a:r>
            <a:endParaRPr lang="en-U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7974" y="1379612"/>
            <a:ext cx="3796026" cy="4098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Плућна циркулација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5112568" cy="5616624"/>
          </a:xfrm>
        </p:spPr>
        <p:txBody>
          <a:bodyPr/>
          <a:lstStyle/>
          <a:p>
            <a:pPr marL="361950" lvl="1" indent="-361950">
              <a:buNone/>
            </a:pP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Повећање притиска у левој преткомори</a:t>
            </a:r>
          </a:p>
          <a:p>
            <a:pPr marL="361950" lvl="1" indent="-361950">
              <a:buNone/>
            </a:pPr>
            <a:endParaRPr lang="sr-Cyrl-RS" sz="1900" b="1" u="sng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Притисак у левој претомори физиолошки никад не прелази +6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(чак и током најинтезивнијег напора);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Услед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слабости левог срца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крв се накупља у левој преткомори →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повећање притиска у левој преткомори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(чак до 50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Повећање притиска у левој преткомори изнад 30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изазива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повећање притиска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 плућним венама и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плућним капиларима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→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трансудација течности из капилара у алвеоле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–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едем плућа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en-U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4" name="Picture 2" descr="Ð ÐµÐ·ÑÐ»ÑÐ°Ñ ÑÐ»Ð¸ÐºÐ° Ð·Ð° pulmonary edema sche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961176"/>
            <a:ext cx="3851920" cy="5060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Плућна циркулација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5112568" cy="5616624"/>
          </a:xfrm>
        </p:spPr>
        <p:txBody>
          <a:bodyPr/>
          <a:lstStyle/>
          <a:p>
            <a:pPr marL="361950" lvl="1" indent="-361950">
              <a:buNone/>
            </a:pP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Капиларна динамика у плућном паренхиму</a:t>
            </a:r>
          </a:p>
          <a:p>
            <a:pPr marL="361950" lvl="1" indent="-361950">
              <a:buNone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Силе које одређују смер кретања течности кроз алвеоларно-капиларну мембрану (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Старлингове силе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 имају различите вредности у односу на системску циркулацију;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капиларни притисак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–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хидростатски притисак у капиларима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–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потискује течност из капилара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- има средњу вредност од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7 </a:t>
            </a:r>
            <a:r>
              <a:rPr lang="en-U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мање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у односу на системске капиларе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где износи 17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);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хидростатски притисак међућелијске течности</a:t>
            </a:r>
            <a:r>
              <a:rPr lang="sr-Cyrl-RS" sz="19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–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повлачи течност из капилара јер је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негативан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– износи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–8 </a:t>
            </a:r>
            <a:r>
              <a:rPr lang="en-U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негативнији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 је у односу на системску циркулацију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en-U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5346" y="1924249"/>
            <a:ext cx="3958654" cy="300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Плућна циркулација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5112568" cy="5616624"/>
          </a:xfrm>
        </p:spPr>
        <p:txBody>
          <a:bodyPr/>
          <a:lstStyle/>
          <a:p>
            <a:pPr marL="361950" lvl="1" indent="-361950">
              <a:buNone/>
            </a:pP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Капиларна динамика у плућном паренхиму</a:t>
            </a:r>
          </a:p>
          <a:p>
            <a:pPr marL="361950" lvl="1" indent="-361950">
              <a:buNone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колоидно-осмотски притисак међућелијске течности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–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повлачи течности из капилара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– износи око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14 </a:t>
            </a:r>
            <a:r>
              <a:rPr lang="en-U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има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већу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 вредност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 односу на системску циркулацију где износи око 8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–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плућни капилари су пропустљивији за протеине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колоидно-осмотски притисак у капиларима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–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повлачи течност у капиларе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– износи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28 </a:t>
            </a:r>
            <a:r>
              <a:rPr lang="en-U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слично</a:t>
            </a:r>
            <a:r>
              <a:rPr lang="sr-Cyrl-RS" sz="1900" u="sng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као у системској циркулацији – 28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).</a:t>
            </a:r>
            <a:endParaRPr lang="en-U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5346" y="980728"/>
            <a:ext cx="3958654" cy="300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148469"/>
            <a:ext cx="3760068" cy="188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Плућна циркулација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5112568" cy="5616624"/>
          </a:xfrm>
        </p:spPr>
        <p:txBody>
          <a:bodyPr/>
          <a:lstStyle/>
          <a:p>
            <a:pPr marL="361950" lvl="1" indent="-361950">
              <a:buNone/>
            </a:pPr>
            <a:endParaRPr lang="en-US" sz="1900" b="1" u="sng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Капиларна динамика у плућном паренхиму</a:t>
            </a: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000" b="1" u="sng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Нето филтрациони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притисак износи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 </a:t>
            </a:r>
            <a:r>
              <a:rPr lang="en-U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ка међућелијском простору;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Вишак течности из плућног паренхима се уклања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лимфном дренажом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– плућа имају добро развијен систем лимфних судова;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испаравањем преко алвеола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973047"/>
            <a:ext cx="3760068" cy="188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058683"/>
            <a:ext cx="3778530" cy="954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Плућна циркулација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5112568" cy="5616624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Танак слој течности (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плеурална течност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између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паријеталног листа плеуре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(приљубљен уз унутрашњи зид грудног коша) и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висцералног листа плеуре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омогућава дисање – ширење и скупљање плућа уз минимално трење;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Плеурална мембрана је порозна серозна мембрана кроз коју се течност трансудацијом дренира у плеуралну дупљу;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Плеурална течност се континуирано дренира из плеуралне дупље, при чему се одражава негативност плеуралног притиска, лимфним судовима у: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медијастинум,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горњу површину дијафрагме,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латералне површине паријеталне плеуре.</a:t>
            </a: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1332" y="1704603"/>
            <a:ext cx="3822668" cy="3448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1332" y="1704603"/>
            <a:ext cx="3822668" cy="3448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Плућна циркулација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5544616" cy="5616624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Стално усисавање плуралне течности у лимфне судове ствара “негативност” притиска у плеуралној дупљи – плеурални притисак је нижи од атмосферског;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Тежња плућа да колабирају (да се скупе и у потпуности остану без ваздуха) је око -4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, тако да плеурални притисак увек мора да износи бар -4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– супротставља се овој тежњи плућа и држи их раширеним – физиолошки износи око -7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Плеурални излив представља накупљање слободне течности у плуралном простору: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поремећај лимфне дренаже;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срчана слабост;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знатно смањење колоидно-осмотског притиска плазме;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запаљенски процеси у плеуралној дупљи...</a:t>
            </a: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84884"/>
            <a:ext cx="9144000" cy="2088232"/>
          </a:xfrm>
        </p:spPr>
        <p:txBody>
          <a:bodyPr/>
          <a:lstStyle/>
          <a:p>
            <a:r>
              <a:rPr lang="sr-Cyrl-RS" sz="36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Физички принципи размене гасова кроз респираторну мембрану</a:t>
            </a:r>
            <a:br>
              <a:rPr lang="sr-Cyrl-RS" sz="36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</a:br>
            <a:r>
              <a:rPr lang="sr-Cyrl-RS" sz="36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Дифузија кисеоника и угљен диоксида</a:t>
            </a:r>
            <a:endParaRPr lang="en-US" sz="36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Размена гасова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Када свеж ваздух доспе до алвеола, процес који следи је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дифузија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кисеоника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из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 алволарног ваздуха у крв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и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дифузија угљен диоксида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у супротном смеру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Процес дифузије гасова при дисању подразумева насумично, хаотично кретање молекула кроз респираторну мембрану;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Енергија за одвијање процеса дифузије је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кинетичка енергија молекула гаса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Нето-дифузија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гасова зависи од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концентрацијског градијента</a:t>
            </a:r>
            <a:r>
              <a:rPr lang="sr-Cyrl-RS" sz="19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гасова са једне и друге стране респираторне мемебране.</a:t>
            </a:r>
            <a:endParaRPr lang="sr-Cyrl-RS" sz="1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9788" y="4005064"/>
            <a:ext cx="492442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84884"/>
            <a:ext cx="9144000" cy="2088232"/>
          </a:xfrm>
        </p:spPr>
        <p:txBody>
          <a:bodyPr/>
          <a:lstStyle/>
          <a:p>
            <a:r>
              <a:rPr lang="sr-Cyrl-RS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Плућна вентилација</a:t>
            </a:r>
            <a:endParaRPr lang="en-US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Размена гасова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Укупан притисак који неки гас врши на јединицу површине респираторне мембране пропорционалан је концентрацији молекула молекула гаса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 респираторној физиологији разматра се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ваздух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који представља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гасну смешу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(пре свега)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азота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кисеоника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угљен диоксида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Парцијални притисак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неког гаса пропорционалан је процентуалном уделу тог гаса у гасној смеши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Укупни притисак ваздуха на респираторну мембрану (</a:t>
            </a:r>
            <a:r>
              <a:rPr lang="sr-Cyrl-RS" sz="1900" i="1" dirty="0" smtClean="0">
                <a:latin typeface="Calibri" pitchFamily="34" charset="0"/>
                <a:cs typeface="Calibri" pitchFamily="34" charset="0"/>
              </a:rPr>
              <a:t>на нивоу мора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 износи 760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mmHg,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при чему је: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парцијални притисак азота (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P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N</a:t>
            </a:r>
            <a:r>
              <a:rPr lang="en-US" sz="16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)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 600 mmHg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(79% од 760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парцијални притисак кисеоника (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P</a:t>
            </a:r>
            <a:r>
              <a:rPr lang="sr-Cyrl-RS" sz="1600" dirty="0" smtClean="0">
                <a:latin typeface="Calibri" pitchFamily="34" charset="0"/>
                <a:cs typeface="Calibri" pitchFamily="34" charset="0"/>
              </a:rPr>
              <a:t>О</a:t>
            </a:r>
            <a:r>
              <a:rPr lang="en-US" sz="16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)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120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mmHg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(21% од 760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).</a:t>
            </a: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5444" y="4581128"/>
            <a:ext cx="5853112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Размена гасова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Гасови растворени у води (или телесним течностима) такође имају парцијални притисак – молекули гасова у води се такође крећу хаотично и имају кинетичку енергију;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Парцијални притисак гасова у течностима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поред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концентрације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зависи и од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коефицијанта растворљивости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Молекули поједних гасова се лакше растварају у води (угљен диоксид), а други теже (кисеоник) – што је неки гас растворљивији више молекула може да се раствори уз мање повећање парцијалног притиска – Хенријев закон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33663" y="3933056"/>
            <a:ext cx="38766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09825" y="5171653"/>
            <a:ext cx="432435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Размена гасова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endParaRPr lang="sr-Cyrl-RS" sz="1900" b="1" u="sng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Нето-дифузија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неког гаса кроз респираторну мембрану настаје уколико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постоји разлика у концентрацијама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тог гаса са једне и друге стране респираторне мембране;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Поред разлике у концентрацијма гаса са једне и друге стране респираторне мембране, и други фактори утичу на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величину нето-дифузије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762000" lvl="2" indent="-361950">
              <a:buFont typeface="Arial" pitchFamily="34" charset="0"/>
              <a:buChar char="•"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ΔP – разлике у притисцима гасова са једне и друге стране мембрaнe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A – површине респираторне мембране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S – растворљивости гаса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d – дебљине респираторне мембране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MW – молекулске масе гаса </a:t>
            </a:r>
          </a:p>
          <a:p>
            <a:pPr marL="762000" lvl="2" indent="-361950">
              <a:buFont typeface="Arial" pitchFamily="34" charset="0"/>
              <a:buChar char="•"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80308" y="3053772"/>
            <a:ext cx="2783384" cy="1208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Размена гасова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Особине самог гаса које утичу на величину дифузије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су његова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растворљивост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S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 и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молекулска маса</a:t>
            </a:r>
            <a:r>
              <a:rPr lang="en-U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(MW);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Растворљивост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гаса и његова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молекулска маса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одређују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дифузиони коефицијент гаса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Ако се узме да је дифузиони коефицијент за кисеоник 1, релативни дифузиони коефицинет за друге гасове је: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Гасови који су значајни за процес респирације су високо липосолубилни и изузетно лако дифундују кроз ћелијске мембране, тако да је готово једино ограничење за њихову дифузију у ткивима дифузија кроз воду у ткивима.</a:t>
            </a: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1948" y="2276872"/>
            <a:ext cx="5600105" cy="111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47925" y="4293096"/>
            <a:ext cx="42481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Размена гасова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pPr marL="361950" lvl="1" indent="-361950">
              <a:buNone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Парцијални притисци</a:t>
            </a:r>
            <a:r>
              <a:rPr lang="sr-Cyrl-RS" sz="19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гасова у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атмосферском ваздуху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ваздуху у дисајним путевима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алвеоларном ваздуху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се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разликују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946" y="2564905"/>
            <a:ext cx="8934108" cy="2016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Размена гасова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4392488" cy="5877272"/>
          </a:xfrm>
        </p:spPr>
        <p:txBody>
          <a:bodyPr/>
          <a:lstStyle/>
          <a:p>
            <a:pPr marL="361950" lvl="1" indent="-361950">
              <a:buNone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Измена алвеоларног ваздуха атмосферским ваздухом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на крају мирног експиријума у плућима се налази 2300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ml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ваздуха (резидуални волумен);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током инспиријума до алвеола доспе нових 350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ml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атмосферског ваздуха;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сваким инспиријумом се измени 1/7 алвеоларног ваздуха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 (350 × 7 = 2450 ≈ 2300)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при уобичајеној фреквенцији дисања, половина алвеоларног ваздуха се замени током 17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s;</a:t>
            </a: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Постепена измена алвеоларног ваздуха атмосферским ваздухом онемогућава нагле промене у вредностима парцијалних притисака гасова у крви и ткивима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08720"/>
            <a:ext cx="4247468" cy="2538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752850"/>
            <a:ext cx="3876675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Размена гасова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pPr marL="361950" lvl="1" indent="-361950">
              <a:buNone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Концентрација О</a:t>
            </a:r>
            <a:r>
              <a:rPr lang="sr-Cyrl-R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у алвеолама, а самим тим и парцијални притисак О</a:t>
            </a:r>
            <a:r>
              <a:rPr lang="sr-Cyrl-R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у алвеолама (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P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AO</a:t>
            </a:r>
            <a:r>
              <a:rPr lang="sr-Cyrl-RS" sz="16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стално је подложан променама и резултат је два процеса: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брзине апсорпције О</a:t>
            </a:r>
            <a:r>
              <a:rPr lang="sr-Cyrl-R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из алвеола у крв;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брзине допремања “новог” О</a:t>
            </a:r>
            <a:r>
              <a:rPr lang="sr-Cyrl-R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из атмосферског ваздуха у алвеоле процесом вентилације;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повећана вентилација алвеола изазива повећање </a:t>
            </a:r>
            <a:r>
              <a:rPr lang="en-U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P</a:t>
            </a: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AO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повећано преузимање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О</a:t>
            </a:r>
            <a:r>
              <a:rPr lang="sr-Cyrl-R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из алвеола у крв изазива смањење </a:t>
            </a:r>
            <a:r>
              <a:rPr lang="en-U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P</a:t>
            </a: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AO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физиолошка вредност </a:t>
            </a:r>
            <a:r>
              <a:rPr lang="en-U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P</a:t>
            </a: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AO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 је око 104 </a:t>
            </a:r>
            <a:r>
              <a:rPr lang="en-U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mmHg.</a:t>
            </a: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63" y="3743325"/>
            <a:ext cx="471487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Размена гасова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pPr marL="361950" lvl="1" indent="-361950">
              <a:buNone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Концентрација СО</a:t>
            </a:r>
            <a:r>
              <a:rPr lang="sr-Cyrl-R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у алвеолама, а самим тим и парцијални притисак СО</a:t>
            </a:r>
            <a:r>
              <a:rPr lang="sr-Cyrl-R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у алвеолама (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P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A</a:t>
            </a:r>
            <a:r>
              <a:rPr lang="sr-Cyrl-RS" sz="1600" dirty="0" smtClean="0">
                <a:latin typeface="Calibri" pitchFamily="34" charset="0"/>
                <a:cs typeface="Calibri" pitchFamily="34" charset="0"/>
              </a:rPr>
              <a:t>С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O</a:t>
            </a:r>
            <a:r>
              <a:rPr lang="sr-Cyrl-RS" sz="16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стално је подложан променама и резултат је два процеса: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брзине елиминације СО</a:t>
            </a:r>
            <a:r>
              <a:rPr lang="sr-Cyrl-R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из крви у алвеоле;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брзине уклањања СО</a:t>
            </a:r>
            <a:r>
              <a:rPr lang="sr-Cyrl-R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из алвеола у спољашњу средину процесом вентилације;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повећана вентилација алвеола изазива смањење </a:t>
            </a:r>
            <a:r>
              <a:rPr lang="en-U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P</a:t>
            </a: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A</a:t>
            </a:r>
            <a:r>
              <a:rPr lang="sr-Cyrl-RS" sz="16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С</a:t>
            </a: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O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повећано елиминисање С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О</a:t>
            </a:r>
            <a:r>
              <a:rPr lang="sr-Cyrl-R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из крви у алвеоле изазива повећање </a:t>
            </a:r>
            <a:r>
              <a:rPr lang="en-U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P</a:t>
            </a: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AO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физиолошка вредност </a:t>
            </a:r>
            <a:r>
              <a:rPr lang="en-U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P</a:t>
            </a: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AO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 је око 40 </a:t>
            </a:r>
            <a:r>
              <a:rPr lang="en-U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mmHg.</a:t>
            </a: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9850" y="3501008"/>
            <a:ext cx="39243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Размена гасова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6512" y="980728"/>
            <a:ext cx="4392488" cy="5616624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r>
              <a:rPr lang="sr-Cyrl-RS" sz="18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Респираторна једница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(респираторни лобулус) се састоји из </a:t>
            </a:r>
            <a:r>
              <a:rPr lang="sr-Cyrl-RS" sz="1800" b="1" u="sng" dirty="0" smtClean="0">
                <a:latin typeface="Calibri" pitchFamily="34" charset="0"/>
                <a:cs typeface="Calibri" pitchFamily="34" charset="0"/>
              </a:rPr>
              <a:t>респираторне бронхиоле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 и припадајућих </a:t>
            </a:r>
            <a:r>
              <a:rPr lang="sr-Cyrl-RS" sz="1800" b="1" u="sng" dirty="0" smtClean="0">
                <a:latin typeface="Calibri" pitchFamily="34" charset="0"/>
                <a:cs typeface="Calibri" pitchFamily="34" charset="0"/>
              </a:rPr>
              <a:t>алвеоларних дуктуса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RS" sz="1800" b="1" u="sng" dirty="0" smtClean="0">
                <a:latin typeface="Calibri" pitchFamily="34" charset="0"/>
                <a:cs typeface="Calibri" pitchFamily="34" charset="0"/>
              </a:rPr>
              <a:t>атријума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sr-Cyrl-RS" sz="1800" b="1" u="sng" dirty="0" smtClean="0">
                <a:latin typeface="Calibri" pitchFamily="34" charset="0"/>
                <a:cs typeface="Calibri" pitchFamily="34" charset="0"/>
              </a:rPr>
              <a:t>алвеола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8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Структура респираторне мембране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слој течности који облаже унутрашњост алвеола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(садржи сурфактант);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алвеоларни епител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базална мембрана епитела алвеола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танак међућелијски простор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између базалне мембране алвеоларног епитела и капиларног зида;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базална мембрана ендотела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ендотел капилара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61950" lvl="1" indent="-361950">
              <a:buNone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9569" y="0"/>
            <a:ext cx="2674431" cy="3231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99684" y="3344421"/>
            <a:ext cx="2544316" cy="3513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2636912"/>
            <a:ext cx="2584128" cy="2130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Размена гасова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endParaRPr lang="sr-Cyrl-RS" sz="1900" b="1" u="sng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Дифузиони капацитет респираторне мембране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представља квантитативну меру способности размене гасова између алвеола и крви;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Дифузиони капацитет се дефинише као запремина гаса која ће дифундовати кроз респираторну мембрану за један минут за дату разлику у парцијалним притисцима од 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 (ml/min/mmHg)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  <a:endParaRPr lang="en-U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Дифузиони капацитет за кисеоник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износи 21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ml/min/mmHg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Како је просечна разлика у вредностима парцијалног притиска О</a:t>
            </a:r>
            <a:r>
              <a:rPr lang="sr-Cyrl-R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између крви и алвеола 11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у мировању, укупна количина О</a:t>
            </a:r>
            <a:r>
              <a:rPr lang="sr-Cyrl-R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која дифундује кроз респираторну мембрану за 1 минут износи 230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ml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(21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ml/min/mmHg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× 11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Током интензивног физичког напора дифузиони капацитет за О</a:t>
            </a:r>
            <a:r>
              <a:rPr lang="sr-Cyrl-R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може да достигне вредности од 65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ml/min/mmHg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отварање претходно затворених капилара и дилатација оних који су отворени;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постизање бољег вентилационо-перфузионог односа.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Механика плућне вентилације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endParaRPr lang="en-US" sz="1800" b="1" u="sng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1800" b="1" u="sng" dirty="0" smtClean="0">
                <a:latin typeface="Calibri" pitchFamily="34" charset="0"/>
                <a:cs typeface="Calibri" pitchFamily="34" charset="0"/>
              </a:rPr>
              <a:t>Плућа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 се шире и скупљају </a:t>
            </a:r>
            <a:r>
              <a:rPr lang="sr-Cyrl-RS" sz="18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пасивно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, пратећи промене запремине грудног коша;</a:t>
            </a:r>
            <a:endParaRPr lang="en-US" sz="1800" dirty="0" smtClean="0">
              <a:latin typeface="Calibri" pitchFamily="34" charset="0"/>
              <a:cs typeface="Calibri" pitchFamily="34" charset="0"/>
            </a:endParaRPr>
          </a:p>
          <a:p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Промена запремине грудног коша може да настане на два начина:</a:t>
            </a:r>
          </a:p>
          <a:p>
            <a:pPr lvl="1">
              <a:buFont typeface="Arial" pitchFamily="34" charset="0"/>
              <a:buChar char="•"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спуштањем и подизањем дијафрагме (промена горњедоњег дијаметра);</a:t>
            </a:r>
          </a:p>
          <a:p>
            <a:pPr lvl="1">
              <a:buFont typeface="Arial" pitchFamily="34" charset="0"/>
              <a:buChar char="•"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подизањем и спуштањем ребара (промена предњезадњег дијаметра).</a:t>
            </a:r>
            <a:endParaRPr lang="en-US" sz="1800" dirty="0" smtClean="0">
              <a:latin typeface="Calibri" pitchFamily="34" charset="0"/>
              <a:cs typeface="Calibri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Мирно дисање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се готово у потпуности одвија </a:t>
            </a: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механичком активношћу дијафрагме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– контракција дијафрагме изазива спуштање куполе дијафрагме наниже и омогућава инспуријум, релаксацијом дијафрагме, купола дијафрагме се спонтано, пасивно подиже навише и омогућава експиријум;</a:t>
            </a:r>
            <a:endParaRPr lang="en-U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Помоћни дисајни мишићи подижу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или спуштају ребра чиме се запремина грудног коша мења за додатних око 25%.</a:t>
            </a:r>
          </a:p>
          <a:p>
            <a:pPr lvl="1">
              <a:buFont typeface="Arial" pitchFamily="34" charset="0"/>
              <a:buChar char="•"/>
            </a:pPr>
            <a:endParaRPr lang="en-US" sz="19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Размена гасова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4968552" cy="5616624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Дифузиони капацитет за СО</a:t>
            </a:r>
            <a:r>
              <a:rPr lang="sr-Cyrl-RS" sz="1900" b="1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никада није прецизно измерен: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СО</a:t>
            </a:r>
            <a:r>
              <a:rPr lang="sr-Cyrl-RS" sz="18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 јако брзо дифундује кроз респираторну мембрану;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разлика у парцијалним  притисцима СО</a:t>
            </a:r>
            <a:r>
              <a:rPr lang="sr-Cyrl-RS" sz="18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 у алвеолама и крви у плућима је мања од 1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Latn-RS" sz="1800" dirty="0" smtClean="0">
                <a:latin typeface="Calibri" pitchFamily="34" charset="0"/>
                <a:cs typeface="Calibri" pitchFamily="34" charset="0"/>
              </a:rPr>
              <a:t>.</a:t>
            </a: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Пошто је дифузиони коефицијент за 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СО</a:t>
            </a:r>
            <a:r>
              <a:rPr lang="sr-Cyrl-RS" sz="1900" baseline="-250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2</a:t>
            </a:r>
            <a:r>
              <a:rPr lang="sr-Cyrl-RS" sz="18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око 20 пута већи у односу на О</a:t>
            </a:r>
            <a:r>
              <a:rPr lang="sr-Cyrl-RS" sz="1900" baseline="-250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 може се претпоставити да је дифузиони капацитет за 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СО</a:t>
            </a:r>
            <a:r>
              <a:rPr lang="sr-Cyrl-RS" sz="1900" baseline="-25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у мировању 400-500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ml/min/mmHg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, а током физичког оптерећења се повећава до 1200-1300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ml/min/mmHg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0175" y="923925"/>
            <a:ext cx="3933825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Размена гасова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pPr marL="361950" lvl="1" indent="-361950">
              <a:buNone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Утицај односа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вентилација/перфузија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en-U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V</a:t>
            </a:r>
            <a:r>
              <a:rPr lang="en-US" sz="12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lang="en-U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/Q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 на концентрацију гасова у алвеолама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 квантитативном погледу, уколико је вентилација алвеоле (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V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A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 адекватна и уколико је перфузија те алвеоле (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Q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 адекватна, онда је однос вентилација/перфузија (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V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A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/Q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 нормалан;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Уколико је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V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A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=0, онда је однос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V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A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/Q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=0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 –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 деловима плућа где нема вентилације </a:t>
            </a:r>
            <a:r>
              <a:rPr lang="en-U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P</a:t>
            </a: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AO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 и </a:t>
            </a:r>
            <a:r>
              <a:rPr lang="en-U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P</a:t>
            </a: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A</a:t>
            </a:r>
            <a:r>
              <a:rPr lang="sr-Cyrl-RS" sz="16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С</a:t>
            </a: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O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 су једнаки вредностима у венској крви – базе плућа;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Уколико је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Q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=0, онда је однос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V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A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/Q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=∞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 –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 деловима плућа где нема перфузије</a:t>
            </a:r>
            <a:r>
              <a:rPr lang="en-U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AO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и </a:t>
            </a:r>
            <a:r>
              <a:rPr lang="en-U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lang="sr-Cyrl-R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С</a:t>
            </a: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су једнаки вредностима у овлаженом атмосферском ваздуху – врхови плућа.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solidFill>
                <a:srgbClr val="000000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5563" y="3933825"/>
            <a:ext cx="39528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Размена гасова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pPr marL="361950" lvl="1" indent="-361950">
              <a:buNone/>
            </a:pPr>
            <a:endParaRPr lang="sr-Cyrl-RS" sz="1900" b="1" u="sng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Физиолошки шант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Уколико је </a:t>
            </a:r>
            <a:r>
              <a:rPr lang="en-US" sz="1900" b="1" dirty="0" smtClean="0">
                <a:latin typeface="Calibri" pitchFamily="34" charset="0"/>
                <a:cs typeface="Calibri" pitchFamily="34" charset="0"/>
              </a:rPr>
              <a:t>V</a:t>
            </a:r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A</a:t>
            </a:r>
            <a:r>
              <a:rPr lang="en-US" sz="1900" b="1" dirty="0" smtClean="0">
                <a:latin typeface="Calibri" pitchFamily="34" charset="0"/>
                <a:cs typeface="Calibri" pitchFamily="34" charset="0"/>
              </a:rPr>
              <a:t>/Q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нижи од нормалног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,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 вентилација алвеола је неадеквана и мање је допремање кисеоника, тако да део венске крви пролази плућне капиларе и не оксигенише се;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У физиолошким условима физиолошки шант чини 2% крви – крв из бронхијалних крвних судова која се не оксигенише;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Вентилација у базалним деловима плућа је нешто мања у односу на перфузију (у усправном положају);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solidFill>
                <a:srgbClr val="000000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 marL="361950" lvl="1" indent="-361950">
              <a:buNone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ea typeface="+mn-ea"/>
                <a:cs typeface="Calibri" pitchFamily="34" charset="0"/>
              </a:rPr>
              <a:t>Физиолошки мртви простор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Уколико је </a:t>
            </a:r>
            <a:r>
              <a:rPr lang="en-US" sz="1900" b="1" dirty="0" smtClean="0">
                <a:latin typeface="Calibri" pitchFamily="34" charset="0"/>
                <a:cs typeface="Calibri" pitchFamily="34" charset="0"/>
              </a:rPr>
              <a:t>V</a:t>
            </a:r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A</a:t>
            </a:r>
            <a:r>
              <a:rPr lang="en-US" sz="1900" b="1" dirty="0" smtClean="0">
                <a:latin typeface="Calibri" pitchFamily="34" charset="0"/>
                <a:cs typeface="Calibri" pitchFamily="34" charset="0"/>
              </a:rPr>
              <a:t>/Q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виши од нормалног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,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перфузија алвеола је неадекватна тако да се део удахнутог ваздуха не користи за оксигенацију крви – узалудна вентилација;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Вентилација у апикалним деловима плућа је нешто већа у односу на перфузију (у усправном положају). </a:t>
            </a: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84884"/>
            <a:ext cx="9144000" cy="2088232"/>
          </a:xfrm>
        </p:spPr>
        <p:txBody>
          <a:bodyPr/>
          <a:lstStyle/>
          <a:p>
            <a:r>
              <a:rPr lang="sr-Cyrl-RS" sz="36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Пренос кисеоника и угљен диоксида у крви и телесним течностима</a:t>
            </a:r>
            <a:endParaRPr lang="en-US" sz="36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Пренос гасова у крви и телесним течностима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4320480" cy="5616624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Преузимање кисеоника из алвеола у крв се врши у плућним капиларима у складу са разликама у вредностима парцијалних притисака: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Парцијални притисак кисеоника у алвеолама (Р</a:t>
            </a:r>
            <a:r>
              <a:rPr lang="sr-Cyrl-RS" sz="1600" dirty="0" smtClean="0">
                <a:latin typeface="Calibri" pitchFamily="34" charset="0"/>
                <a:cs typeface="Calibri" pitchFamily="34" charset="0"/>
              </a:rPr>
              <a:t>АО</a:t>
            </a:r>
            <a:r>
              <a:rPr lang="sr-Cyrl-RS" sz="16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 ≈ 104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Парцијални притисак кисеоника на артеријском крају капилара (Р</a:t>
            </a:r>
            <a:r>
              <a:rPr lang="sr-Cyrl-RS" sz="1600" dirty="0" smtClean="0">
                <a:latin typeface="Calibri" pitchFamily="34" charset="0"/>
                <a:cs typeface="Calibri" pitchFamily="34" charset="0"/>
              </a:rPr>
              <a:t>О</a:t>
            </a:r>
            <a:r>
              <a:rPr lang="sr-Cyrl-RS" sz="16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 ≈ 40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Парцијални притисак кисеоника на венском крају капилара (Р</a:t>
            </a:r>
            <a:r>
              <a:rPr lang="sr-Cyrl-RS" sz="1600" dirty="0" smtClean="0">
                <a:latin typeface="Calibri" pitchFamily="34" charset="0"/>
                <a:cs typeface="Calibri" pitchFamily="34" charset="0"/>
              </a:rPr>
              <a:t>О</a:t>
            </a:r>
            <a:r>
              <a:rPr lang="sr-Cyrl-RS" sz="16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 ≈ 104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762000" lvl="2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385888"/>
            <a:ext cx="400050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Пренос гасова у крви и телесним течностима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4320480" cy="5616624"/>
          </a:xfrm>
        </p:spPr>
        <p:txBody>
          <a:bodyPr/>
          <a:lstStyle/>
          <a:p>
            <a:pPr marL="361950" lvl="1" indent="-361950">
              <a:buNone/>
            </a:pPr>
            <a:endParaRPr lang="sr-Cyrl-RS" sz="1900" b="1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Промене </a:t>
            </a:r>
            <a:r>
              <a:rPr lang="sr-Cyrl-RS" sz="1900" b="1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Р</a:t>
            </a:r>
            <a:r>
              <a:rPr lang="sr-Cyrl-RS" sz="1600" b="1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О</a:t>
            </a:r>
            <a:r>
              <a:rPr lang="sr-Cyrl-RS" sz="1600" b="1" baseline="-250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2</a:t>
            </a:r>
            <a:r>
              <a:rPr lang="sr-Cyrl-RS" sz="1900" b="1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 у системској циркулацији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Р</a:t>
            </a:r>
            <a:r>
              <a:rPr lang="sr-Cyrl-R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О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у венској крви ≈ 40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Р</a:t>
            </a:r>
            <a:r>
              <a:rPr lang="sr-Cyrl-R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О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у плућним капиларима достиже ≈ 104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Р</a:t>
            </a:r>
            <a:r>
              <a:rPr lang="sr-Cyrl-R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О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у десној преткомори се смањује  на ≈ 95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(последица мешања са крвљу из бронхијалних вена која се не оксигенише);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Р</a:t>
            </a:r>
            <a:r>
              <a:rPr lang="sr-Cyrl-R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О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у артеријској крви ≈ 95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Р</a:t>
            </a:r>
            <a:r>
              <a:rPr lang="sr-Cyrl-R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О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у системским капиларима се смањује до ≈ 40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Р</a:t>
            </a:r>
            <a:r>
              <a:rPr lang="sr-Cyrl-R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О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у венској крви (која поново долази до плућа) ≈ 40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762000" lvl="2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844824"/>
            <a:ext cx="42291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Пренос гасова у крви и телесним течностима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pPr marL="361950" lvl="1" indent="-361950">
              <a:buNone/>
            </a:pPr>
            <a:endParaRPr lang="sr-Cyrl-RS" sz="1900" b="1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Дифузија кисеоника из капилара у ткива</a:t>
            </a:r>
          </a:p>
          <a:p>
            <a:pPr marL="361950" lvl="1" indent="-361950">
              <a:buNone/>
            </a:pPr>
            <a:endParaRPr lang="sr-Cyrl-RS" sz="1900" b="1" dirty="0" smtClean="0">
              <a:solidFill>
                <a:srgbClr val="000000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кисеоник дифундује из капилара системске циркулације (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Р</a:t>
            </a:r>
            <a:r>
              <a:rPr lang="sr-Cyrl-R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О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≈ 95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 у међућелијску течност (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Р</a:t>
            </a:r>
            <a:r>
              <a:rPr lang="sr-Cyrl-R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О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≈ 40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кисеоник дифундује из међућелијске течности (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Р</a:t>
            </a:r>
            <a:r>
              <a:rPr lang="sr-Cyrl-R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О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≈ 40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 у унутрашњост ћелије (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Р</a:t>
            </a:r>
            <a:r>
              <a:rPr lang="sr-Cyrl-R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О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≈ 23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pPr marL="762000" lvl="2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5038" y="3843883"/>
            <a:ext cx="47339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Пренос гасова у крви и телесним течностима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4320480" cy="5616624"/>
          </a:xfrm>
        </p:spPr>
        <p:txBody>
          <a:bodyPr/>
          <a:lstStyle/>
          <a:p>
            <a:pPr marL="361950" lvl="1" indent="-361950">
              <a:buNone/>
            </a:pPr>
            <a:endParaRPr lang="sr-Cyrl-RS" sz="1900" b="1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Утицај метаболизма ткива на </a:t>
            </a:r>
            <a:r>
              <a:rPr lang="sr-Cyrl-RS" sz="1900" b="1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Р</a:t>
            </a:r>
            <a:r>
              <a:rPr lang="sr-Cyrl-RS" sz="1600" b="1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О</a:t>
            </a:r>
            <a:r>
              <a:rPr lang="sr-Cyrl-RS" sz="1600" b="1" baseline="-250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2</a:t>
            </a:r>
            <a:r>
              <a:rPr lang="sr-Cyrl-RS" sz="1900" b="1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 </a:t>
            </a: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Парцијални притисак О</a:t>
            </a:r>
            <a:r>
              <a:rPr lang="sr-Cyrl-R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у ткивима је резултанта: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величине протока крви у ткиву (допремање кисеоника);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интензитета метаболизма у ткиву (потреба за кисеоником).</a:t>
            </a:r>
          </a:p>
          <a:p>
            <a:pPr marL="762000" lvl="2" indent="-361950">
              <a:buFont typeface="Arial" pitchFamily="34" charset="0"/>
              <a:buChar char="•"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2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Повећање протока крви у ткиву повећава Р</a:t>
            </a:r>
            <a:r>
              <a:rPr lang="sr-Cyrl-RS" sz="1600" dirty="0" smtClean="0">
                <a:latin typeface="Calibri" pitchFamily="34" charset="0"/>
                <a:cs typeface="Calibri" pitchFamily="34" charset="0"/>
              </a:rPr>
              <a:t>О</a:t>
            </a:r>
            <a:r>
              <a:rPr lang="sr-Cyrl-RS" sz="16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, а смањење протока крви смањује Р</a:t>
            </a:r>
            <a:r>
              <a:rPr lang="sr-Cyrl-RS" sz="1600" dirty="0" smtClean="0">
                <a:latin typeface="Calibri" pitchFamily="34" charset="0"/>
                <a:cs typeface="Calibri" pitchFamily="34" charset="0"/>
              </a:rPr>
              <a:t>О</a:t>
            </a:r>
            <a:r>
              <a:rPr lang="sr-Cyrl-RS" sz="16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у ткиву.</a:t>
            </a:r>
          </a:p>
          <a:p>
            <a:pPr marL="361950" lvl="2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2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Повећање интензитета метаболизма ткива смањује Р</a:t>
            </a:r>
            <a:r>
              <a:rPr lang="sr-Cyrl-RS" sz="1400" dirty="0" smtClean="0">
                <a:latin typeface="Calibri" pitchFamily="34" charset="0"/>
                <a:cs typeface="Calibri" pitchFamily="34" charset="0"/>
              </a:rPr>
              <a:t>О</a:t>
            </a:r>
            <a:r>
              <a:rPr lang="sr-Cyrl-RS" sz="14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у ткиву, а смањење интензитета метаболизма повећава Р</a:t>
            </a:r>
            <a:r>
              <a:rPr lang="sr-Cyrl-RS" sz="1400" dirty="0" smtClean="0">
                <a:latin typeface="Calibri" pitchFamily="34" charset="0"/>
                <a:cs typeface="Calibri" pitchFamily="34" charset="0"/>
              </a:rPr>
              <a:t>О</a:t>
            </a:r>
            <a:r>
              <a:rPr lang="sr-Cyrl-RS" sz="14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у ткиву.</a:t>
            </a: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5222" y="1709738"/>
            <a:ext cx="390525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Пренос гасова у крви и телесним течностима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pPr marL="361950" lvl="1" indent="-361950">
              <a:buNone/>
            </a:pPr>
            <a:endParaRPr lang="sr-Cyrl-RS" sz="1900" b="1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Дифузија угљен-диоксида из ћелија у међућелијску течност</a:t>
            </a:r>
          </a:p>
          <a:p>
            <a:pPr marL="361950" lvl="1" indent="-361950">
              <a:buNone/>
            </a:pPr>
            <a:endParaRPr lang="sr-Cyrl-RS" sz="1900" b="1" dirty="0" smtClean="0">
              <a:solidFill>
                <a:srgbClr val="000000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угљен-диоксид дифундује из ћелија (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Р</a:t>
            </a:r>
            <a:r>
              <a:rPr lang="sr-Cyrl-R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СО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≈ 46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 у међућелијску течност (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Р</a:t>
            </a:r>
            <a:r>
              <a:rPr lang="sr-Cyrl-R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СО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≈ 45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угљен-диоксид  дифундује из међућелијске течности (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Р</a:t>
            </a:r>
            <a:r>
              <a:rPr lang="sr-Cyrl-R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СО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≈ 45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 у ткивне капиларе (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Р</a:t>
            </a:r>
            <a:r>
              <a:rPr lang="sr-Cyrl-R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СО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≈ 40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Р</a:t>
            </a:r>
            <a:r>
              <a:rPr lang="sr-Cyrl-RS" sz="16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СО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 венске крви износи 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≈ 45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762000" lvl="2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6950" y="5050110"/>
            <a:ext cx="46101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Пренос гасова у крви и телесним течностима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4320480" cy="5616624"/>
          </a:xfrm>
        </p:spPr>
        <p:txBody>
          <a:bodyPr/>
          <a:lstStyle/>
          <a:p>
            <a:pPr marL="361950" lvl="1" indent="-361950">
              <a:buNone/>
            </a:pPr>
            <a:endParaRPr lang="sr-Cyrl-RS" sz="1900" b="1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Утицај метаболизма ткива на </a:t>
            </a:r>
            <a:r>
              <a:rPr lang="sr-Cyrl-RS" sz="1900" b="1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Р</a:t>
            </a:r>
            <a:r>
              <a:rPr lang="sr-Cyrl-RS" sz="1600" b="1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СО</a:t>
            </a:r>
            <a:r>
              <a:rPr lang="sr-Cyrl-RS" sz="1600" b="1" baseline="-250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2</a:t>
            </a:r>
            <a:r>
              <a:rPr lang="sr-Cyrl-RS" sz="1900" b="1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 </a:t>
            </a: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Парцијални притисак СО</a:t>
            </a:r>
            <a:r>
              <a:rPr lang="sr-Cyrl-R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у ткивима је резултанта: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величине протока крви у ткиву (елиминација угљен-диоксида);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интензитета метаболизма у ткиву (продукција угљен-диоксида).</a:t>
            </a:r>
          </a:p>
          <a:p>
            <a:pPr marL="762000" lvl="2" indent="-361950">
              <a:buFont typeface="Arial" pitchFamily="34" charset="0"/>
              <a:buChar char="•"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2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Повећање протока крви у ткиву смањује Р</a:t>
            </a:r>
            <a:r>
              <a:rPr lang="sr-Cyrl-RS" sz="1600" dirty="0" smtClean="0">
                <a:latin typeface="Calibri" pitchFamily="34" charset="0"/>
                <a:cs typeface="Calibri" pitchFamily="34" charset="0"/>
              </a:rPr>
              <a:t>СО</a:t>
            </a:r>
            <a:r>
              <a:rPr lang="sr-Cyrl-RS" sz="16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, а смањење протока крви повећава Р</a:t>
            </a:r>
            <a:r>
              <a:rPr lang="sr-Cyrl-RS" sz="1600" dirty="0" smtClean="0">
                <a:latin typeface="Calibri" pitchFamily="34" charset="0"/>
                <a:cs typeface="Calibri" pitchFamily="34" charset="0"/>
              </a:rPr>
              <a:t>СО</a:t>
            </a:r>
            <a:r>
              <a:rPr lang="sr-Cyrl-RS" sz="16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у ткиву.</a:t>
            </a:r>
          </a:p>
          <a:p>
            <a:pPr marL="361950" lvl="2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2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Повећање интензитета метаболизма ткива повећава Р</a:t>
            </a:r>
            <a:r>
              <a:rPr lang="sr-Cyrl-RS" sz="1600" dirty="0" smtClean="0">
                <a:latin typeface="Calibri" pitchFamily="34" charset="0"/>
                <a:cs typeface="Calibri" pitchFamily="34" charset="0"/>
              </a:rPr>
              <a:t>СО</a:t>
            </a:r>
            <a:r>
              <a:rPr lang="sr-Cyrl-RS" sz="14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у ткиву, а смањење интензитета метаболизма смањује Р</a:t>
            </a:r>
            <a:r>
              <a:rPr lang="sr-Cyrl-RS" sz="1600" dirty="0" smtClean="0">
                <a:latin typeface="Calibri" pitchFamily="34" charset="0"/>
                <a:cs typeface="Calibri" pitchFamily="34" charset="0"/>
              </a:rPr>
              <a:t>СО</a:t>
            </a:r>
            <a:r>
              <a:rPr lang="sr-Cyrl-RS" sz="14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у ткиву.</a:t>
            </a: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6023" y="692696"/>
            <a:ext cx="3370433" cy="3084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629556"/>
            <a:ext cx="3325540" cy="3228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Механика плућне вентилације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4680520" cy="5616624"/>
          </a:xfrm>
        </p:spPr>
        <p:txBody>
          <a:bodyPr/>
          <a:lstStyle/>
          <a:p>
            <a:pPr marL="361950" lvl="1" indent="-361950">
              <a:buNone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Помоћни дисајни мишићи</a:t>
            </a: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Инспираторни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en-US" sz="1800" b="1" i="1" dirty="0" smtClean="0">
                <a:latin typeface="Calibri" pitchFamily="34" charset="0"/>
                <a:cs typeface="Calibri" pitchFamily="34" charset="0"/>
              </a:rPr>
              <a:t>mm. </a:t>
            </a:r>
            <a:r>
              <a:rPr lang="en-US" sz="1800" b="1" i="1" dirty="0" err="1" smtClean="0">
                <a:latin typeface="Calibri" pitchFamily="34" charset="0"/>
                <a:cs typeface="Calibri" pitchFamily="34" charset="0"/>
              </a:rPr>
              <a:t>intercostales</a:t>
            </a:r>
            <a:r>
              <a:rPr lang="en-US" sz="18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b="1" i="1" dirty="0" err="1" smtClean="0">
                <a:latin typeface="Calibri" pitchFamily="34" charset="0"/>
                <a:cs typeface="Calibri" pitchFamily="34" charset="0"/>
              </a:rPr>
              <a:t>externi</a:t>
            </a:r>
            <a:r>
              <a:rPr lang="en-US" sz="18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подижу ребра нагоре и упоље)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en-US" sz="1800" b="1" i="1" dirty="0" smtClean="0">
                <a:latin typeface="Calibri" pitchFamily="34" charset="0"/>
                <a:cs typeface="Calibri" pitchFamily="34" charset="0"/>
              </a:rPr>
              <a:t>mm. </a:t>
            </a:r>
            <a:r>
              <a:rPr lang="en-US" sz="1800" b="1" i="1" dirty="0" err="1" smtClean="0">
                <a:latin typeface="Calibri" pitchFamily="34" charset="0"/>
                <a:cs typeface="Calibri" pitchFamily="34" charset="0"/>
              </a:rPr>
              <a:t>sternocleideomastoidei</a:t>
            </a:r>
            <a:r>
              <a:rPr lang="en-US" sz="18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подижу грудну кост)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en-US" sz="1800" b="1" i="1" dirty="0" smtClean="0">
                <a:latin typeface="Calibri" pitchFamily="34" charset="0"/>
                <a:cs typeface="Calibri" pitchFamily="34" charset="0"/>
              </a:rPr>
              <a:t>mm. </a:t>
            </a:r>
            <a:r>
              <a:rPr lang="en-US" sz="1800" b="1" i="1" dirty="0" err="1" smtClean="0">
                <a:latin typeface="Calibri" pitchFamily="34" charset="0"/>
                <a:cs typeface="Calibri" pitchFamily="34" charset="0"/>
              </a:rPr>
              <a:t>serrati</a:t>
            </a:r>
            <a:r>
              <a:rPr lang="en-US" sz="18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b="1" i="1" dirty="0" err="1" smtClean="0">
                <a:latin typeface="Calibri" pitchFamily="34" charset="0"/>
                <a:cs typeface="Calibri" pitchFamily="34" charset="0"/>
              </a:rPr>
              <a:t>anteriores</a:t>
            </a:r>
            <a:r>
              <a:rPr lang="en-US" sz="18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подижу ребра нагоре)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en-US" sz="1800" b="1" i="1" dirty="0" smtClean="0">
                <a:latin typeface="Calibri" pitchFamily="34" charset="0"/>
                <a:cs typeface="Calibri" pitchFamily="34" charset="0"/>
              </a:rPr>
              <a:t>mm. </a:t>
            </a:r>
            <a:r>
              <a:rPr lang="en-US" sz="1800" b="1" i="1" dirty="0" err="1" smtClean="0">
                <a:latin typeface="Calibri" pitchFamily="34" charset="0"/>
                <a:cs typeface="Calibri" pitchFamily="34" charset="0"/>
              </a:rPr>
              <a:t>scaleni</a:t>
            </a:r>
            <a:r>
              <a:rPr lang="en-US" sz="18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подижу прва два ребра нагоре) </a:t>
            </a:r>
          </a:p>
          <a:p>
            <a:pPr marL="762000" lvl="2" indent="-361950">
              <a:buFont typeface="Arial" pitchFamily="34" charset="0"/>
              <a:buChar char="•"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361950" lvl="2" indent="-361950">
              <a:buFont typeface="Arial" pitchFamily="34" charset="0"/>
              <a:buChar char="•"/>
            </a:pPr>
            <a:r>
              <a:rPr lang="sr-Cyrl-RS" sz="18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Експираторни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819150" lvl="3" indent="-361950">
              <a:buFont typeface="Arial" pitchFamily="34" charset="0"/>
              <a:buChar char="•"/>
            </a:pPr>
            <a:r>
              <a:rPr lang="en-US" sz="1800" b="1" i="1" dirty="0" smtClean="0">
                <a:latin typeface="Calibri" pitchFamily="34" charset="0"/>
                <a:cs typeface="Calibri" pitchFamily="34" charset="0"/>
              </a:rPr>
              <a:t>mm. </a:t>
            </a:r>
            <a:r>
              <a:rPr lang="en-US" sz="1800" b="1" i="1" dirty="0" err="1" smtClean="0">
                <a:latin typeface="Calibri" pitchFamily="34" charset="0"/>
                <a:cs typeface="Calibri" pitchFamily="34" charset="0"/>
              </a:rPr>
              <a:t>intercostales</a:t>
            </a:r>
            <a:r>
              <a:rPr lang="en-US" sz="18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b="1" i="1" dirty="0" err="1" smtClean="0">
                <a:latin typeface="Calibri" pitchFamily="34" charset="0"/>
                <a:cs typeface="Calibri" pitchFamily="34" charset="0"/>
              </a:rPr>
              <a:t>interni</a:t>
            </a:r>
            <a:r>
              <a:rPr lang="en-US" sz="18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спуштају ребра надоле и према грудној кости)</a:t>
            </a:r>
          </a:p>
          <a:p>
            <a:pPr marL="819150" lvl="3" indent="-361950">
              <a:buFont typeface="Arial" pitchFamily="34" charset="0"/>
              <a:buChar char="•"/>
            </a:pPr>
            <a:r>
              <a:rPr lang="en-US" sz="1800" b="1" i="1" dirty="0" smtClean="0">
                <a:latin typeface="Calibri" pitchFamily="34" charset="0"/>
                <a:cs typeface="Calibri" pitchFamily="34" charset="0"/>
              </a:rPr>
              <a:t>mm. </a:t>
            </a:r>
            <a:r>
              <a:rPr lang="en-US" sz="1800" b="1" i="1" dirty="0" err="1" smtClean="0">
                <a:latin typeface="Calibri" pitchFamily="34" charset="0"/>
                <a:cs typeface="Calibri" pitchFamily="34" charset="0"/>
              </a:rPr>
              <a:t>recti</a:t>
            </a:r>
            <a:r>
              <a:rPr lang="en-US" sz="18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b="1" i="1" dirty="0" err="1" smtClean="0">
                <a:latin typeface="Calibri" pitchFamily="34" charset="0"/>
                <a:cs typeface="Calibri" pitchFamily="34" charset="0"/>
              </a:rPr>
              <a:t>abdominis</a:t>
            </a:r>
            <a:r>
              <a:rPr lang="en-US" sz="18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повлаче доња ребра навише и повећањем притиска у трбушној дупљи подижу дијафрагму)</a:t>
            </a:r>
          </a:p>
          <a:p>
            <a:pPr marL="819150" lvl="3" indent="-361950">
              <a:buFont typeface="Arial" pitchFamily="34" charset="0"/>
              <a:buChar char="•"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762000" lvl="2" indent="-361950">
              <a:buFont typeface="Arial" pitchFamily="34" charset="0"/>
              <a:buChar char="•"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 marL="762000" lvl="2" indent="-361950">
              <a:buFont typeface="Arial" pitchFamily="34" charset="0"/>
              <a:buChar char="•"/>
            </a:pP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7682" y="764704"/>
            <a:ext cx="3998814" cy="3239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4140119"/>
            <a:ext cx="3888432" cy="2534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932040" y="3789040"/>
            <a:ext cx="4320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Пренос гасова у крви и телесним течностима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4320480" cy="5616624"/>
          </a:xfrm>
        </p:spPr>
        <p:txBody>
          <a:bodyPr/>
          <a:lstStyle/>
          <a:p>
            <a:pPr marL="361950" lvl="1" indent="-361950">
              <a:buNone/>
            </a:pPr>
            <a:endParaRPr lang="sr-Cyrl-RS" sz="1900" b="1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Пренос кисеоника крвљу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97% кисеоника се преноси у везнаом облику са хемоглобином (оксихемоглобин);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3% кисеоника се преноси растворен у води.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Веза са хемоглобина и кисеоника је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лабава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реверзибилна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при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ниским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вредностима Р</a:t>
            </a:r>
            <a:r>
              <a:rPr lang="sr-Cyrl-RS" sz="1600" b="1" dirty="0" smtClean="0">
                <a:latin typeface="Calibri" pitchFamily="34" charset="0"/>
                <a:cs typeface="Calibri" pitchFamily="34" charset="0"/>
              </a:rPr>
              <a:t>О</a:t>
            </a:r>
            <a:r>
              <a:rPr lang="sr-Cyrl-RS" sz="1400" b="1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 хемоглобин отпушта кисеоник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(ткивни капилари);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при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високим вредностима Р</a:t>
            </a:r>
            <a:r>
              <a:rPr lang="sr-Cyrl-RS" sz="1600" b="1" dirty="0" smtClean="0">
                <a:latin typeface="Calibri" pitchFamily="34" charset="0"/>
                <a:cs typeface="Calibri" pitchFamily="34" charset="0"/>
              </a:rPr>
              <a:t>О</a:t>
            </a:r>
            <a:r>
              <a:rPr lang="sr-Cyrl-RS" sz="1400" b="1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 хемоглобин везује кисеоник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(плућни капилари).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790328"/>
            <a:ext cx="4687547" cy="3277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Пренос гасова у крви и телесним течностима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4320480" cy="5616624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Хемоглобин везује око 200 </a:t>
            </a:r>
            <a:r>
              <a:rPr lang="en-US" sz="1900" b="1" dirty="0" smtClean="0">
                <a:latin typeface="Calibri" pitchFamily="34" charset="0"/>
                <a:cs typeface="Calibri" pitchFamily="34" charset="0"/>
              </a:rPr>
              <a:t>ml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 кисеоника по 1 </a:t>
            </a:r>
            <a:r>
              <a:rPr lang="en-US" sz="1900" b="1" dirty="0" smtClean="0">
                <a:latin typeface="Calibri" pitchFamily="34" charset="0"/>
                <a:cs typeface="Calibri" pitchFamily="34" charset="0"/>
              </a:rPr>
              <a:t>L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 крви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(у 1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L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крви има око 150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хемоглобина, а 1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хемоглобина везује 1,34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ml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кисеоника);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У мировању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1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L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крви отпусти 50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ml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кисеоника у ткивима, сатурација се смањује са 97% на 75%, 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Р</a:t>
            </a:r>
            <a:r>
              <a:rPr lang="sr-Cyrl-RS" sz="16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О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 се смањује са 95</a:t>
            </a:r>
            <a:r>
              <a:rPr lang="en-U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 mmHg 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на 40 </a:t>
            </a:r>
            <a:r>
              <a:rPr lang="en-U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mmHg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 – у венској крви преостаје око 150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ml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кисеоника –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коефицијент утилизације 25%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Током физичког оптерећења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1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 L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крви може да отпусти 150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ml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кисеоника у ткивима –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коефицијент утилизације 75%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(стрми нагиб криве дисоцијације оксихемоглобина).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737790"/>
            <a:ext cx="4176464" cy="338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Пренос гасова у крви и телесним течностима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4320480" cy="5616624"/>
          </a:xfrm>
        </p:spPr>
        <p:txBody>
          <a:bodyPr/>
          <a:lstStyle/>
          <a:p>
            <a:pPr marL="0" lvl="1" indent="0">
              <a:buNone/>
            </a:pPr>
            <a:endParaRPr lang="sr-Cyrl-RS" sz="1900" b="1" dirty="0" smtClean="0"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Померање криве дисоцијације оксихемоглобина удесно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смањење афинитета хемоглобина за кисеоник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):</a:t>
            </a:r>
          </a:p>
          <a:p>
            <a:pPr marL="0" lvl="1" indent="0">
              <a:buNone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олакшава се отпуштање кисеоника у ткивима;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дешава се у капиларима системске циркулације;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повећава се током физичког напора.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5114" y="1652588"/>
            <a:ext cx="394335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Пренос гасова у крви и телесним течностима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4320480" cy="5616624"/>
          </a:xfrm>
        </p:spPr>
        <p:txBody>
          <a:bodyPr/>
          <a:lstStyle/>
          <a:p>
            <a:pPr marL="0" lvl="1" indent="0">
              <a:buNone/>
            </a:pPr>
            <a:endParaRPr lang="sr-Cyrl-RS" sz="1900" b="1" dirty="0" smtClean="0"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Фактори који померају криву дисоцијације удесно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(олакшавају отпуштање кисеоника – смањују афинитет хемоглобина за кисеоник):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повећана концентрација Н</a:t>
            </a:r>
            <a:r>
              <a:rPr lang="sr-Cyrl-RS" sz="1900" b="1" baseline="30000" dirty="0" smtClean="0">
                <a:latin typeface="Calibri" pitchFamily="34" charset="0"/>
                <a:cs typeface="Calibri" pitchFamily="34" charset="0"/>
              </a:rPr>
              <a:t>+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повећана концентрација СО</a:t>
            </a:r>
            <a:r>
              <a:rPr lang="sr-Cyrl-RS" sz="1900" b="1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Боров ефекат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повећана температура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повећана концентрација 2,3-дифосфоглицерата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DPG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).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Боров ефекат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– у плућима смањена концентрација Н</a:t>
            </a:r>
            <a:r>
              <a:rPr lang="sr-Cyrl-RS" sz="1900" baseline="30000" dirty="0" smtClean="0">
                <a:latin typeface="Calibri" pitchFamily="34" charset="0"/>
                <a:cs typeface="Calibri" pitchFamily="34" charset="0"/>
              </a:rPr>
              <a:t>+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и СО</a:t>
            </a:r>
            <a:r>
              <a:rPr lang="sr-Cyrl-R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повећавају афинитет хемоглобина за кисоником, у ткивима повећана концентрација Н</a:t>
            </a:r>
            <a:r>
              <a:rPr lang="sr-Cyrl-RS" sz="1900" baseline="30000" dirty="0" smtClean="0">
                <a:latin typeface="Calibri" pitchFamily="34" charset="0"/>
                <a:cs typeface="Calibri" pitchFamily="34" charset="0"/>
              </a:rPr>
              <a:t>+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и СО</a:t>
            </a:r>
            <a:r>
              <a:rPr lang="sr-Cyrl-R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смањују афинитет хемоглобина за кисоником.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5114" y="1652588"/>
            <a:ext cx="394335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Пренос гасова у крви и телесним течностима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4320480" cy="5616624"/>
          </a:xfrm>
        </p:spPr>
        <p:txBody>
          <a:bodyPr/>
          <a:lstStyle/>
          <a:p>
            <a:pPr marL="0" lvl="1" indent="0">
              <a:buNone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Померање криве дисоцијације оксихемоглобина улево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повећање афинитета хемоглобина за кисеоник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):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олакшава се везивање кисеоника за хемоглобин;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дешава се у капиларима плућне циркулације;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Фактори који померају криву дисоцијације улево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(повећавају афинитет хемоглобина за кисеоник):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смањена концентрација Н</a:t>
            </a:r>
            <a:r>
              <a:rPr lang="sr-Cyrl-RS" sz="1900" b="1" baseline="30000" dirty="0" smtClean="0">
                <a:latin typeface="Calibri" pitchFamily="34" charset="0"/>
                <a:cs typeface="Calibri" pitchFamily="34" charset="0"/>
              </a:rPr>
              <a:t>+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смањена концентрација СО</a:t>
            </a:r>
            <a:r>
              <a:rPr lang="sr-Cyrl-RS" sz="1900" b="1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Боров ефекат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смањена температура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смањена концентрација 2,3-дифосфоглицерата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DPG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).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5114" y="1652588"/>
            <a:ext cx="394335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Пренос гасова у крви и телесним течностима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4320480" cy="5616624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 физиолошким околностима функционисања ћелије брзина потрошње кисеоника је искључиво условљена брзином потрошње енергије у ћелији –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брзина превођења АТР у </a:t>
            </a:r>
            <a:r>
              <a:rPr lang="en-US" sz="1900" b="1" dirty="0" smtClean="0">
                <a:latin typeface="Calibri" pitchFamily="34" charset="0"/>
                <a:cs typeface="Calibri" pitchFamily="34" charset="0"/>
              </a:rPr>
              <a:t>ADP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Уколико је 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Р</a:t>
            </a:r>
            <a:r>
              <a:rPr lang="sr-Cyrl-R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О</a:t>
            </a:r>
            <a:r>
              <a:rPr lang="sr-Cyrl-RS" sz="1600" baseline="-25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у ћелији већи од 1 </a:t>
            </a:r>
            <a:r>
              <a:rPr lang="en-U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mmHg</a:t>
            </a: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кисеоник није лимитирајући фактор за одвијање аеробних метаболичких процеса;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Главни лимитирајући фактор је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ADP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, а самим тим и главни регулатор преузимања и потрошње кисеоника у ћелији.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443038"/>
            <a:ext cx="3876675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Пренос гасова у крви и телесним течностима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4320480" cy="5616624"/>
          </a:xfrm>
        </p:spPr>
        <p:txBody>
          <a:bodyPr/>
          <a:lstStyle/>
          <a:p>
            <a:pPr marL="361950" lvl="1" indent="-361950" algn="ctr">
              <a:buNone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Пренос угљен-диоксида крвљу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Угљен-диоксид се много лакше преноси крвљу у односу на кисеоник;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70% угљен-диоксида се преноси у облику бикарбоната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HCO</a:t>
            </a:r>
            <a:r>
              <a:rPr lang="en-US" sz="1900" baseline="-25000" dirty="0" smtClean="0">
                <a:latin typeface="Calibri" pitchFamily="34" charset="0"/>
                <a:cs typeface="Calibri" pitchFamily="34" charset="0"/>
              </a:rPr>
              <a:t>3</a:t>
            </a:r>
            <a:r>
              <a:rPr lang="en-US" sz="1900" baseline="30000" dirty="0" smtClean="0">
                <a:latin typeface="Calibri" pitchFamily="34" charset="0"/>
                <a:cs typeface="Calibri" pitchFamily="34" charset="0"/>
              </a:rPr>
              <a:t>-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 –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крабоанхидраза у еритроцитима катализује реакцију између Н</a:t>
            </a:r>
            <a:r>
              <a:rPr lang="sr-Cyrl-R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О и СО</a:t>
            </a:r>
            <a:r>
              <a:rPr lang="sr-Cyrl-R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–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HCO</a:t>
            </a:r>
            <a:r>
              <a:rPr lang="en-US" sz="1900" baseline="-25000" dirty="0" smtClean="0">
                <a:latin typeface="Calibri" pitchFamily="34" charset="0"/>
                <a:cs typeface="Calibri" pitchFamily="34" charset="0"/>
              </a:rPr>
              <a:t>3</a:t>
            </a:r>
            <a:r>
              <a:rPr lang="en-US" sz="1900" baseline="30000" dirty="0" smtClean="0">
                <a:latin typeface="Calibri" pitchFamily="34" charset="0"/>
                <a:cs typeface="Calibri" pitchFamily="34" charset="0"/>
              </a:rPr>
              <a:t>-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излази из еритроцита а </a:t>
            </a:r>
            <a:r>
              <a:rPr lang="en-US" sz="1900" dirty="0" err="1" smtClean="0">
                <a:latin typeface="Calibri" pitchFamily="34" charset="0"/>
                <a:cs typeface="Calibri" pitchFamily="34" charset="0"/>
              </a:rPr>
              <a:t>Cl</a:t>
            </a:r>
            <a:r>
              <a:rPr lang="en-US" sz="1900" baseline="30000" dirty="0" smtClean="0">
                <a:latin typeface="Calibri" pitchFamily="34" charset="0"/>
                <a:cs typeface="Calibri" pitchFamily="34" charset="0"/>
              </a:rPr>
              <a:t>-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улази у еритроците –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помак хлорида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21% угљен-диоксида се везује за хемоглобин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–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карбаминохемоглобин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7% угљен-диоксида се раствара у води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(већа растворљивост у односу на кисеоник);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 мировању 1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L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крви преноси 40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ml CO</a:t>
            </a:r>
            <a:r>
              <a:rPr lang="en-U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.</a:t>
            </a: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908720"/>
            <a:ext cx="4116265" cy="3058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3" y="4437112"/>
            <a:ext cx="4326124" cy="17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Пренос гасова у крви и телесним течностима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4320480" cy="5616624"/>
          </a:xfrm>
        </p:spPr>
        <p:txBody>
          <a:bodyPr/>
          <a:lstStyle/>
          <a:p>
            <a:pPr marL="361950" lvl="1" indent="-361950" algn="ctr">
              <a:buNone/>
            </a:pPr>
            <a:endParaRPr lang="sr-Cyrl-RS" sz="1900" b="1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 algn="ctr">
              <a:buNone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Крива дисоцијације угљен-диоксида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 физиолошким условима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P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CO</a:t>
            </a:r>
            <a:r>
              <a:rPr lang="en-US" sz="16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 крви варира између 40 и 45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Сатурација карбаминохемоглобина у ткивима износи 52 </a:t>
            </a:r>
            <a:r>
              <a:rPr lang="en-US" sz="1900" dirty="0" err="1" smtClean="0">
                <a:latin typeface="Calibri" pitchFamily="34" charset="0"/>
                <a:cs typeface="Calibri" pitchFamily="34" charset="0"/>
              </a:rPr>
              <a:t>vol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%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Сатурација карбаминохемоглобина у плућима износи 48 </a:t>
            </a:r>
            <a:r>
              <a:rPr lang="en-US" sz="1900" dirty="0" err="1" smtClean="0">
                <a:latin typeface="Calibri" pitchFamily="34" charset="0"/>
                <a:cs typeface="Calibri" pitchFamily="34" charset="0"/>
              </a:rPr>
              <a:t>vol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%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Разлика у сатурацији карбаминохемоглобина  у ткивима и у плућима износи само 4 </a:t>
            </a:r>
            <a:r>
              <a:rPr lang="en-US" sz="1900" dirty="0" err="1" smtClean="0">
                <a:latin typeface="Calibri" pitchFamily="34" charset="0"/>
                <a:cs typeface="Calibri" pitchFamily="34" charset="0"/>
              </a:rPr>
              <a:t>vol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%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772816"/>
            <a:ext cx="39624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Пренос гасова у крви и телесним течностима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4320480" cy="5616624"/>
          </a:xfrm>
        </p:spPr>
        <p:txBody>
          <a:bodyPr/>
          <a:lstStyle/>
          <a:p>
            <a:pPr marL="361950" lvl="1" indent="-361950" algn="ctr">
              <a:buNone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Халдејнов ефекат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Везивање кисеоника за хемоглобин тежи да истисне угљен-диоксид из везе са хемоглобином;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Оксихемоглобин је јача киселина од карбаминохемоглобина – повећање киселости хемоглобина смањује афинитет за угљен-диоксид који услед тога лакше ослобађа у плућима;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Повећање киселости хемоглобина (услед везивања кисеоника) узрокује отпуштање водоникових јона везаних за хемоглобин који реагују са бикарбонатима и граде угљену киселину која се разлаже на воду и угљен-диоксид који се ослобађа у плућима.</a:t>
            </a: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5654" y="1876425"/>
            <a:ext cx="375285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1683" y="2060848"/>
            <a:ext cx="5240635" cy="932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Пренос гасова у крви и телесним течностима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pPr marL="361950" lvl="1" indent="-361950">
              <a:buNone/>
            </a:pPr>
            <a:endParaRPr lang="sr-Cyrl-RS" sz="1900" b="1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Респирацијски коефицијент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количник респирацијске размене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 представља однос утрошеног кисеоника и ослобођеног угљен-диоксида:</a:t>
            </a:r>
          </a:p>
          <a:p>
            <a:pPr marL="361950" lvl="1" indent="-361950">
              <a:buNone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ru-RU" sz="1900" dirty="0" smtClean="0">
                <a:latin typeface="Calibri" pitchFamily="34" charset="0"/>
                <a:cs typeface="Calibri" pitchFamily="34" charset="0"/>
              </a:rPr>
              <a:t>Сваки литар крви транспортује из ткива у плућа 40 ml угљендиоксида и 50 ml кисеоника из плућа у ткива;</a:t>
            </a:r>
          </a:p>
          <a:p>
            <a:pPr marL="361950" lvl="1" indent="-361950">
              <a:buNone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Респирацијски коефицијент зависи и од извора енергије у ћелијама, па тако: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када се користе чисти угљени хидрати за добијање енергије респирацијски коефицијент је 1,00;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када се користе само масти за добијање енергије респирацијски коефицијент је 0,7;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када се користи мешовита исхрана за добијање енергије респирацијски коефицијент је 0,825.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762000" lvl="2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Кретање ваздуха и притисци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Плеурални притисак</a:t>
            </a:r>
            <a:r>
              <a:rPr lang="sr-Cyrl-RS" sz="19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је притисак који влада у узаном просору који ограничавају паријетални и висцерални лист плеуре;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Због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сталног испумпавања плеуралне течности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(сукције) у лимфне судове,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плеурални притисак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је благо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негативан у односу на атмосферски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на почетку инспиријума: -5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cmH</a:t>
            </a:r>
            <a:r>
              <a:rPr lang="en-US" sz="18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O;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на крају инспиријума: -7,5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cmH</a:t>
            </a:r>
            <a:r>
              <a:rPr lang="en-US" sz="18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O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61950" lvl="2" indent="-361950">
              <a:buFont typeface="Arial" pitchFamily="34" charset="0"/>
              <a:buChar char="•"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Током инспиријума плеурални притисак постаје негативнији (од -5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cmH</a:t>
            </a:r>
            <a:r>
              <a:rPr lang="en-US" sz="18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O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 до -7,5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cmH</a:t>
            </a:r>
            <a:r>
              <a:rPr lang="en-US" sz="18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O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) и запремина плућа се повећава за око 500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ml, a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током експиријума след дошавања је обрнут.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9915" y="3870520"/>
            <a:ext cx="6744171" cy="294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84884"/>
            <a:ext cx="9144000" cy="2088232"/>
          </a:xfrm>
        </p:spPr>
        <p:txBody>
          <a:bodyPr/>
          <a:lstStyle/>
          <a:p>
            <a:r>
              <a:rPr lang="sr-Cyrl-RS" sz="36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Регулација дисања</a:t>
            </a:r>
            <a:endParaRPr lang="en-US" sz="36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9378" y="44624"/>
            <a:ext cx="4069126" cy="322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Регулација дисања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4896544" cy="5472608"/>
          </a:xfrm>
        </p:spPr>
        <p:txBody>
          <a:bodyPr/>
          <a:lstStyle/>
          <a:p>
            <a:pPr marL="361950" lvl="1" indent="-361950">
              <a:buNone/>
            </a:pP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Респирацијски центар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центар за дисање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 састоји се од неколико група неурона, смештених билатерално у продуженој мождини и понсу: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ru-RU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дорзална група респираторних неурона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ru-RU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вентрална група респираторних неурона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ru-RU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пнеумотаксички центар 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ru-RU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апнеустички центар</a:t>
            </a:r>
          </a:p>
          <a:p>
            <a:pPr marL="361950" lvl="1" indent="-361950">
              <a:buNone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 algn="ctr">
              <a:buNone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Р</a:t>
            </a:r>
            <a:r>
              <a:rPr lang="en-US" sz="1900" b="1" dirty="0" err="1" smtClean="0">
                <a:latin typeface="Calibri" pitchFamily="34" charset="0"/>
                <a:cs typeface="Calibri" pitchFamily="34" charset="0"/>
              </a:rPr>
              <a:t>acemaker</a:t>
            </a:r>
            <a:r>
              <a:rPr lang="en-US" sz="1900" b="1" dirty="0" smtClean="0">
                <a:latin typeface="Calibri" pitchFamily="34" charset="0"/>
                <a:cs typeface="Calibri" pitchFamily="34" charset="0"/>
              </a:rPr>
              <a:t> cells 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стварају основни ритам дисања (репетитивно одашиљање импулса);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en-US" sz="1900" dirty="0" smtClean="0">
                <a:latin typeface="Calibri" pitchFamily="34" charset="0"/>
                <a:cs typeface="Calibri" pitchFamily="34" charset="0"/>
              </a:rPr>
              <a:t>pre-</a:t>
            </a:r>
            <a:r>
              <a:rPr lang="en-US" sz="1900" dirty="0" err="1" smtClean="0">
                <a:latin typeface="Calibri" pitchFamily="34" charset="0"/>
                <a:cs typeface="Calibri" pitchFamily="34" charset="0"/>
              </a:rPr>
              <a:t>Botzing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е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r-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ов комплекс (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pre-BO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ТС), са обе стране медуле, између </a:t>
            </a:r>
            <a:r>
              <a:rPr lang="en-US" sz="1900" i="1" dirty="0" smtClean="0">
                <a:latin typeface="Calibri" pitchFamily="34" charset="0"/>
                <a:cs typeface="Calibri" pitchFamily="34" charset="0"/>
              </a:rPr>
              <a:t>n. </a:t>
            </a:r>
            <a:r>
              <a:rPr lang="sr-Cyrl-RS" sz="1900" i="1" dirty="0" smtClean="0">
                <a:latin typeface="Calibri" pitchFamily="34" charset="0"/>
                <a:cs typeface="Calibri" pitchFamily="34" charset="0"/>
              </a:rPr>
              <a:t>а</a:t>
            </a:r>
            <a:r>
              <a:rPr lang="en-US" sz="1900" i="1" dirty="0" err="1" smtClean="0">
                <a:latin typeface="Calibri" pitchFamily="34" charset="0"/>
                <a:cs typeface="Calibri" pitchFamily="34" charset="0"/>
              </a:rPr>
              <a:t>mbiguus</a:t>
            </a:r>
            <a:r>
              <a:rPr lang="en-US" sz="19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и латералних ретикуларних једара.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3" descr="D:\Users\Gvozden Rosic\Desktop\GANONG - SLIKE\XXXVI POGLAVLjE\JPG\slika 36-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27712" y="3298182"/>
            <a:ext cx="2416696" cy="3515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Регулација дисања – респирацијски центар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4896544" cy="5472608"/>
          </a:xfrm>
        </p:spPr>
        <p:txBody>
          <a:bodyPr/>
          <a:lstStyle/>
          <a:p>
            <a:pPr marL="361950" lvl="1" indent="-361950">
              <a:buNone/>
            </a:pP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Дорзална група респирацијских неурона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(продужена мождина у </a:t>
            </a:r>
            <a:r>
              <a:rPr lang="en-US" sz="1900" i="1" dirty="0" smtClean="0">
                <a:latin typeface="Calibri" pitchFamily="34" charset="0"/>
                <a:cs typeface="Calibri" pitchFamily="34" charset="0"/>
              </a:rPr>
              <a:t>n. </a:t>
            </a:r>
            <a:r>
              <a:rPr lang="en-US" sz="1900" i="1" dirty="0" err="1" smtClean="0">
                <a:latin typeface="Calibri" pitchFamily="34" charset="0"/>
                <a:cs typeface="Calibri" pitchFamily="34" charset="0"/>
              </a:rPr>
              <a:t>tractus</a:t>
            </a:r>
            <a:r>
              <a:rPr lang="en-US" sz="19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900" i="1" dirty="0" err="1" smtClean="0">
                <a:latin typeface="Calibri" pitchFamily="34" charset="0"/>
                <a:cs typeface="Calibri" pitchFamily="34" charset="0"/>
              </a:rPr>
              <a:t>solitarii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где се завршавају сензорна влакна</a:t>
            </a:r>
            <a:r>
              <a:rPr lang="sr-Cyrl-RS" sz="19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900" i="1" dirty="0" smtClean="0">
                <a:latin typeface="Calibri" pitchFamily="34" charset="0"/>
                <a:cs typeface="Calibri" pitchFamily="34" charset="0"/>
              </a:rPr>
              <a:t>n. </a:t>
            </a:r>
            <a:r>
              <a:rPr lang="en-US" sz="1900" i="1" dirty="0" err="1" smtClean="0">
                <a:latin typeface="Calibri" pitchFamily="34" charset="0"/>
                <a:cs typeface="Calibri" pitchFamily="34" charset="0"/>
              </a:rPr>
              <a:t>vagus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-a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и </a:t>
            </a:r>
            <a:r>
              <a:rPr lang="en-US" sz="1900" i="1" dirty="0" smtClean="0">
                <a:latin typeface="Calibri" pitchFamily="34" charset="0"/>
                <a:cs typeface="Calibri" pitchFamily="34" charset="0"/>
              </a:rPr>
              <a:t>n. </a:t>
            </a:r>
            <a:r>
              <a:rPr lang="en-US" sz="1900" i="1" dirty="0" err="1" smtClean="0">
                <a:latin typeface="Calibri" pitchFamily="34" charset="0"/>
                <a:cs typeface="Calibri" pitchFamily="34" charset="0"/>
              </a:rPr>
              <a:t>glosofaringeus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-a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из хеморецептора и барорецептора)</a:t>
            </a:r>
          </a:p>
          <a:p>
            <a:pPr marL="361950" lvl="1" indent="-361950">
              <a:buNone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ru-RU" sz="1900" dirty="0" smtClean="0">
                <a:latin typeface="Calibri" pitchFamily="34" charset="0"/>
                <a:cs typeface="Calibri" pitchFamily="34" charset="0"/>
              </a:rPr>
              <a:t>контрола инспираторног сигнала – контрола брзине појачања и контрола трајања сигнала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ru-RU" sz="1900" dirty="0" smtClean="0">
                <a:latin typeface="Calibri" pitchFamily="34" charset="0"/>
                <a:cs typeface="Calibri" pitchFamily="34" charset="0"/>
              </a:rPr>
              <a:t>“рамп“ (степенасти) инспираторни сигнал – врло слаб на почетку, појачава се постепено током 2 секунде, а онда престаје на 3 секунде (спречавају се нагле промене волумена ваздуха у инспиријуму)</a:t>
            </a:r>
          </a:p>
          <a:p>
            <a:pPr marL="361950" lvl="1" indent="-361950">
              <a:buNone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9378" y="1772816"/>
            <a:ext cx="4069126" cy="322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Регулација дисања – респирацијски центар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4896544" cy="5472608"/>
          </a:xfrm>
        </p:spPr>
        <p:txBody>
          <a:bodyPr/>
          <a:lstStyle/>
          <a:p>
            <a:pPr marL="361950" lvl="1" indent="-361950">
              <a:buNone/>
            </a:pP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Вентрална група респирацијских неурона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(испред и споља дорзалне групе неурона у </a:t>
            </a:r>
            <a:r>
              <a:rPr lang="en-US" sz="1900" i="1" dirty="0" smtClean="0">
                <a:latin typeface="Calibri" pitchFamily="34" charset="0"/>
                <a:cs typeface="Calibri" pitchFamily="34" charset="0"/>
              </a:rPr>
              <a:t>n. </a:t>
            </a:r>
            <a:r>
              <a:rPr lang="en-US" sz="1900" i="1" dirty="0" err="1" smtClean="0">
                <a:latin typeface="Calibri" pitchFamily="34" charset="0"/>
                <a:cs typeface="Calibri" pitchFamily="34" charset="0"/>
              </a:rPr>
              <a:t>ambiguus</a:t>
            </a:r>
            <a:r>
              <a:rPr lang="en-US" sz="19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и </a:t>
            </a:r>
            <a:r>
              <a:rPr lang="en-US" sz="1900" i="1" dirty="0" smtClean="0">
                <a:latin typeface="Calibri" pitchFamily="34" charset="0"/>
                <a:cs typeface="Calibri" pitchFamily="34" charset="0"/>
              </a:rPr>
              <a:t>n. </a:t>
            </a:r>
            <a:r>
              <a:rPr lang="en-US" sz="1900" i="1" dirty="0" err="1" smtClean="0">
                <a:latin typeface="Calibri" pitchFamily="34" charset="0"/>
                <a:cs typeface="Calibri" pitchFamily="34" charset="0"/>
              </a:rPr>
              <a:t>retroambiguus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361950" lvl="1" indent="-361950">
              <a:buNone/>
            </a:pPr>
            <a:endParaRPr lang="en-U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потпуно неактивна за време мирног дисања (инспиријум контролише дорзална група, експиријум је пасиван – еластичност плућа);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учествују у форсираној вентилацији (појачавају инспиријум заједно са дорзалном групом неурона која их стимулише);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неки неурони узрокују инспирацију, док други изазивају снажни ексцитаторни сигнал за абдоминалну експираторну мускулатуру.</a:t>
            </a:r>
          </a:p>
          <a:p>
            <a:pPr marL="361950" lvl="1" indent="-361950">
              <a:buNone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9378" y="1772816"/>
            <a:ext cx="4069126" cy="322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Регулација дисања – респирацијски центар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4896544" cy="5472608"/>
          </a:xfrm>
        </p:spPr>
        <p:txBody>
          <a:bodyPr/>
          <a:lstStyle/>
          <a:p>
            <a:pPr marL="361950" lvl="1" indent="-361950">
              <a:buNone/>
            </a:pP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Пнеумотаксички центар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(горњи део понса у </a:t>
            </a:r>
            <a:r>
              <a:rPr lang="en-US" sz="1900" i="1" dirty="0" smtClean="0">
                <a:latin typeface="Calibri" pitchFamily="34" charset="0"/>
                <a:cs typeface="Calibri" pitchFamily="34" charset="0"/>
              </a:rPr>
              <a:t>n. </a:t>
            </a:r>
            <a:r>
              <a:rPr lang="en-US" sz="1900" i="1" dirty="0" err="1" smtClean="0">
                <a:latin typeface="Calibri" pitchFamily="34" charset="0"/>
                <a:cs typeface="Calibri" pitchFamily="34" charset="0"/>
              </a:rPr>
              <a:t>parabrachialis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) </a:t>
            </a:r>
          </a:p>
          <a:p>
            <a:pPr marL="361950" lvl="1" indent="-361950">
              <a:buNone/>
            </a:pPr>
            <a:endParaRPr lang="en-U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искључивање инспираторног степенастог сигнала из дорзалне групе неурона;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скраћење дужине респираторног циклуса;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повећање фреквенце дисања.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Апнеустички центар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??? (доњи део понса)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сигнали апнеустичког центра спречавају искључивање степенастог сигнала из дорзалне групе неурона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инспирација се продужава – плућа се препуњавају ваздухом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контрола дубине дисања?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9378" y="1772816"/>
            <a:ext cx="4069126" cy="322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Регулација дисања – респирацијски центар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4896544" cy="5472608"/>
          </a:xfrm>
        </p:spPr>
        <p:txBody>
          <a:bodyPr/>
          <a:lstStyle/>
          <a:p>
            <a:pPr marL="361950" lvl="1" indent="-361950">
              <a:buNone/>
            </a:pP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Рефлексно ограничење инспиријума степеном надутости плућа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–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Херинг-Бројеров рефлекс</a:t>
            </a:r>
          </a:p>
          <a:p>
            <a:pPr marL="361950" lvl="1" indent="-361950">
              <a:buNone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активација рецептора за истезање смештених у зидовима бронхија и бронхиола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аферентни неурони у саставу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n. </a:t>
            </a:r>
            <a:r>
              <a:rPr lang="en-US" sz="1900" dirty="0" err="1" smtClean="0">
                <a:latin typeface="Calibri" pitchFamily="34" charset="0"/>
                <a:cs typeface="Calibri" pitchFamily="34" charset="0"/>
              </a:rPr>
              <a:t>vagus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-a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до дорзалне групе неурона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искључује се инспираторни сигнал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инспиријум се прекида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рефлексни механизам се активира када Тидалов волумен пређе 1500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ml (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мали значај код људи)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9378" y="1772816"/>
            <a:ext cx="4069126" cy="322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Регулација дисања – хемијска контрола 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4896544" cy="5472608"/>
          </a:xfrm>
        </p:spPr>
        <p:txBody>
          <a:bodyPr/>
          <a:lstStyle/>
          <a:p>
            <a:pPr marL="361950" lvl="1" indent="-361950">
              <a:buNone/>
            </a:pPr>
            <a:r>
              <a:rPr lang="ru-RU" sz="1900" b="1" dirty="0" smtClean="0">
                <a:latin typeface="Calibri" pitchFamily="34" charset="0"/>
                <a:cs typeface="Calibri" pitchFamily="34" charset="0"/>
              </a:rPr>
              <a:t>Директна хемијска контрола активности респираторног центра </a:t>
            </a:r>
            <a:r>
              <a:rPr lang="ru-RU" sz="1900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ru-RU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улога CO</a:t>
            </a:r>
            <a:r>
              <a:rPr lang="ru-RU" sz="1900" b="1" u="sng" baseline="-25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ru-RU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и H</a:t>
            </a:r>
            <a:r>
              <a:rPr lang="ru-RU" sz="1900" b="1" u="sng" baseline="30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+</a:t>
            </a:r>
          </a:p>
          <a:p>
            <a:pPr marL="361950" lvl="1" indent="-361950">
              <a:buNone/>
            </a:pPr>
            <a:endParaRPr lang="ru-RU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r>
              <a:rPr lang="ru-RU" sz="1900" b="1" dirty="0" smtClean="0">
                <a:latin typeface="Calibri" pitchFamily="34" charset="0"/>
                <a:cs typeface="Calibri" pitchFamily="34" charset="0"/>
              </a:rPr>
              <a:t>Периферни хеморецепторски систем за контролу дисања </a:t>
            </a:r>
            <a:r>
              <a:rPr lang="ru-RU" sz="1900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ru-RU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улога O</a:t>
            </a:r>
            <a:r>
              <a:rPr lang="ru-RU" sz="1900" b="1" u="sng" baseline="-25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</a:t>
            </a:r>
            <a:endParaRPr lang="ru-RU" sz="1900" b="1" u="sng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None/>
            </a:pPr>
            <a:endParaRPr lang="ru-RU" sz="1900" dirty="0" smtClean="0">
              <a:latin typeface="Calibri" pitchFamily="34" charset="0"/>
              <a:cs typeface="Calibri" pitchFamily="34" charset="0"/>
            </a:endParaRPr>
          </a:p>
          <a:p>
            <a:pPr marL="0" lvl="1" indent="0" algn="ctr">
              <a:buNone/>
              <a:tabLst>
                <a:tab pos="0" algn="l"/>
              </a:tabLst>
            </a:pPr>
            <a:r>
              <a:rPr lang="ru-RU" sz="19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ru-RU" sz="1900" b="1" dirty="0" smtClean="0">
                <a:latin typeface="Calibri" pitchFamily="34" charset="0"/>
                <a:cs typeface="Calibri" pitchFamily="34" charset="0"/>
              </a:rPr>
              <a:t>Директна хемијска контрола активности респираторног центра</a:t>
            </a:r>
          </a:p>
          <a:p>
            <a:pPr marL="361950" lvl="1" indent="-361950">
              <a:buNone/>
            </a:pPr>
            <a:endParaRPr lang="ru-RU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ru-RU" sz="1900" b="1" u="sng" dirty="0" smtClean="0">
                <a:latin typeface="Calibri" pitchFamily="34" charset="0"/>
                <a:cs typeface="Calibri" pitchFamily="34" charset="0"/>
              </a:rPr>
              <a:t>хемосензитивно подручје респирацијског центра </a:t>
            </a:r>
            <a:r>
              <a:rPr lang="ru-RU" sz="1900" dirty="0" smtClean="0">
                <a:latin typeface="Calibri" pitchFamily="34" charset="0"/>
                <a:cs typeface="Calibri" pitchFamily="34" charset="0"/>
              </a:rPr>
              <a:t>(билатерално у продуженој мождини, 1 mm од вентралне површине)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ru-RU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ru-RU" sz="1900" b="1" u="sng" baseline="30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+ </a:t>
            </a:r>
            <a:r>
              <a:rPr lang="ru-RU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јони су најјачи </a:t>
            </a:r>
            <a:r>
              <a:rPr lang="ru-RU" sz="1900" dirty="0" smtClean="0">
                <a:latin typeface="Calibri" pitchFamily="34" charset="0"/>
                <a:cs typeface="Calibri" pitchFamily="34" charset="0"/>
              </a:rPr>
              <a:t>(примарни) </a:t>
            </a:r>
            <a:r>
              <a:rPr lang="ru-RU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стимулус хемосензитивног подручја</a:t>
            </a:r>
            <a:r>
              <a:rPr lang="ru-RU" sz="19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ru-RU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али</a:t>
            </a:r>
            <a:r>
              <a:rPr lang="ru-RU" sz="1900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ru-RU" sz="1900" b="1" u="sng" baseline="30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+ </a:t>
            </a:r>
            <a:r>
              <a:rPr lang="ru-RU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јони из крви тешко пролазе хематоенцефалну баријеру</a:t>
            </a:r>
            <a:r>
              <a:rPr lang="ru-RU" sz="1900" dirty="0" smtClean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2" descr="D:\Users\Gvozden Rosic\Desktop\GANONG - SLIKE\XXXVI POGLAVLjE\JPG\slika 36-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5486" y="908720"/>
            <a:ext cx="244297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193" y="3573016"/>
            <a:ext cx="3550303" cy="3009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Регулација дисања – хемијска контрола 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4896544" cy="5472608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endParaRPr lang="sr-Cyrl-RS" sz="1900" b="1" u="sng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en-U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</a:t>
            </a:r>
            <a:r>
              <a:rPr lang="en-US" sz="1900" b="1" u="sng" baseline="-25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U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је главни стимулус хемосензитивног подручја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- иако има слабији ефекат, </a:t>
            </a: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лако пролази хематоенцефалну баријеру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, реагује са водом и ствара угљену киселину која дисосује на бикарбонатни и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H</a:t>
            </a:r>
            <a:r>
              <a:rPr lang="sr-Cyrl-RS" sz="1900" baseline="30000" dirty="0" smtClean="0">
                <a:latin typeface="Calibri" pitchFamily="34" charset="0"/>
                <a:cs typeface="Calibri" pitchFamily="34" charset="0"/>
              </a:rPr>
              <a:t>+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јон (активира хемосензитивно подручје)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активација хемосензитивног подручја помоћу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CO</a:t>
            </a:r>
            <a:r>
              <a:rPr lang="en-U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из цереброспиналне течности је бржа (мањи садржај протеинског пуфера у ликвору).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2" descr="D:\Users\Gvozden Rosic\Desktop\GANONG - SLIKE\XXXVI POGLAVLjE\JPG\slika 36-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5486" y="908720"/>
            <a:ext cx="244297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193" y="3573016"/>
            <a:ext cx="3550303" cy="3009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Регулација дисања – хемијска контрола 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4896544" cy="5472608"/>
          </a:xfrm>
        </p:spPr>
        <p:txBody>
          <a:bodyPr/>
          <a:lstStyle/>
          <a:p>
            <a:pPr marL="0" lvl="1" indent="0">
              <a:buNone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Квантитативни ефекти </a:t>
            </a:r>
            <a:r>
              <a:rPr lang="en-US" sz="1900" b="1" dirty="0" smtClean="0">
                <a:latin typeface="Calibri" pitchFamily="34" charset="0"/>
                <a:cs typeface="Calibri" pitchFamily="34" charset="0"/>
              </a:rPr>
              <a:t>CO</a:t>
            </a:r>
            <a:r>
              <a:rPr lang="en-US" sz="1900" b="1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en-US" sz="19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и </a:t>
            </a:r>
            <a:r>
              <a:rPr lang="en-US" sz="1900" b="1" dirty="0" smtClean="0">
                <a:latin typeface="Calibri" pitchFamily="34" charset="0"/>
                <a:cs typeface="Calibri" pitchFamily="34" charset="0"/>
              </a:rPr>
              <a:t>H</a:t>
            </a:r>
            <a:r>
              <a:rPr lang="sr-Cyrl-RS" sz="1900" b="1" baseline="30000" dirty="0" smtClean="0">
                <a:latin typeface="Calibri" pitchFamily="34" charset="0"/>
                <a:cs typeface="Calibri" pitchFamily="34" charset="0"/>
              </a:rPr>
              <a:t>+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 на хемосензитивно подручје и алвеоларну вентилацију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промене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P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CO</a:t>
            </a:r>
            <a:r>
              <a:rPr lang="en-US" sz="16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 крви у интервалу од 35 до 60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 (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одговара физиолошким вредностима) узрокују велико повећање алвеоларне вентилације - </a:t>
            </a:r>
            <a:r>
              <a:rPr lang="ru-RU" sz="1900" dirty="0" smtClean="0">
                <a:latin typeface="Calibri" pitchFamily="34" charset="0"/>
                <a:cs typeface="Calibri" pitchFamily="34" charset="0"/>
              </a:rPr>
              <a:t>траје неколико сати, а затим се за 1-2 дана смањује на 1/5 почетног ефекта (укључују се бубрежни механизми за контролу рН)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промене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pH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вредности крви у интервалу од 7.3-7.5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одговара физиолошким вредностима) узрокују мање повећање алвеоларне вентилације (1/10 ефекта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CO</a:t>
            </a:r>
            <a:r>
              <a:rPr lang="en-U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промене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PO</a:t>
            </a:r>
            <a:r>
              <a:rPr lang="en-U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 крви немају директан ефекат на хемосензитивно подручје и алвеоларну вентилацију.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836712"/>
            <a:ext cx="3733800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Регулација дисања – хемијска контрола 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4896544" cy="5472608"/>
          </a:xfrm>
        </p:spPr>
        <p:txBody>
          <a:bodyPr/>
          <a:lstStyle/>
          <a:p>
            <a:pPr marL="0" lvl="1" indent="0" algn="ctr">
              <a:buNone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Периферни хеморецепторски систем за контролу дисања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периферни хеморецептори су смештени у каротидним и аортним телашцима (мањи број се налази у артеријама грудне и трбушне дупље);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смањење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P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O</a:t>
            </a:r>
            <a:r>
              <a:rPr lang="en-US" sz="16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 артеријској крви испод физиолошких вредности (око 95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mmHg)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стимулише хеморецепторе који повећавају фреквенцу одашиљања импулса;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аферентни неурони из каротидних (у саставу  </a:t>
            </a:r>
            <a:r>
              <a:rPr lang="en-US" sz="1900" i="1" dirty="0" smtClean="0">
                <a:latin typeface="Calibri" pitchFamily="34" charset="0"/>
                <a:cs typeface="Calibri" pitchFamily="34" charset="0"/>
              </a:rPr>
              <a:t>n. </a:t>
            </a:r>
            <a:r>
              <a:rPr lang="en-US" sz="1900" i="1" dirty="0" err="1" smtClean="0">
                <a:latin typeface="Calibri" pitchFamily="34" charset="0"/>
                <a:cs typeface="Calibri" pitchFamily="34" charset="0"/>
              </a:rPr>
              <a:t>glosofaringeus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-a)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и аортних телашаца (у саставу </a:t>
            </a:r>
            <a:r>
              <a:rPr lang="en-US" sz="1900" i="1" dirty="0" smtClean="0">
                <a:latin typeface="Calibri" pitchFamily="34" charset="0"/>
                <a:cs typeface="Calibri" pitchFamily="34" charset="0"/>
              </a:rPr>
              <a:t>n. </a:t>
            </a:r>
            <a:r>
              <a:rPr lang="en-US" sz="1900" i="1" dirty="0" err="1" smtClean="0">
                <a:latin typeface="Calibri" pitchFamily="34" charset="0"/>
                <a:cs typeface="Calibri" pitchFamily="34" charset="0"/>
              </a:rPr>
              <a:t>vagus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-a)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долазе до дорзалне групе неурона респираторног центра;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повећава се алвеоларна вентилација.</a:t>
            </a: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2" descr="C:\Users\Vladimir Zivkovic\Desktop\GANONG\SLIKE\XXXVI POGLAVLjE\PNG\slika 36-0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980728"/>
            <a:ext cx="3095625" cy="532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Кретање ваздуха и притисци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5256584" cy="5616624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Алвеоларни притисак</a:t>
            </a:r>
            <a:r>
              <a:rPr lang="sr-Cyrl-RS" sz="19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је притисак ваздуха у плућним алвеолама;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Када је глотис отворен и нема протока ваздуха, притисак у свим деловима респираторног стаба је једнак атмосферском притиску (0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cmH</a:t>
            </a:r>
            <a:r>
              <a:rPr lang="en-U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O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Током инспиријума алвеоларни притисак се смањује до вредности од око -1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cmH</a:t>
            </a:r>
            <a:r>
              <a:rPr lang="en-US" sz="18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O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 (изазива кретања 500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ml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ваздуха ка алвеолама), а током експиријума се повећава до вредности од око 1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cmH</a:t>
            </a:r>
            <a:r>
              <a:rPr lang="en-US" sz="18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O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 (изазива кретања 500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ml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ваздуха из алвеола).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8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Транспулмонални притисак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– разлика између притиска у алвеолама и притиска у спољашњој средини – притисак који држи плућа раширеним;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Транспулмонални притисак је еквивалентан еластичним силама плућа које теже да колабирају плућа – </a:t>
            </a:r>
            <a:r>
              <a:rPr lang="sr-Cyrl-RS" sz="18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ретракциони притисак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.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5684" y="1052736"/>
            <a:ext cx="364831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68960"/>
            <a:ext cx="9144000" cy="720080"/>
          </a:xfrm>
        </p:spPr>
        <p:txBody>
          <a:bodyPr/>
          <a:lstStyle/>
          <a:p>
            <a:r>
              <a:rPr lang="sr-Cyrl-RS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??? ПИТАЊА ???</a:t>
            </a:r>
            <a:endParaRPr lang="en-US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 descr="Ð ÐµÐ·ÑÐ»ÑÐ°Ñ ÑÐ»Ð¸ÐºÐ° Ð·Ð° surfactant molecules reducing surface ten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4" name="AutoShape 2" descr="Ð ÐµÐ·ÑÐ»ÑÐ°Ñ ÑÐ»Ð¸ÐºÐ° Ð·Ð° questi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6" name="AutoShape 4" descr="Ð ÐµÐ·ÑÐ»ÑÐ°Ñ ÑÐ»Ð¸ÐºÐ° Ð·Ð° questi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933056"/>
            <a:ext cx="3744416" cy="27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Кретање ваздуха и притисци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Комплијанса (растегљивост) плућа</a:t>
            </a:r>
            <a:r>
              <a:rPr lang="sr-Cyrl-RS" sz="19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- степен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ширења плућа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при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повећању транспулмоналног притиска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Физиолошке вредности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– око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200 </a:t>
            </a:r>
            <a:r>
              <a:rPr lang="sr-Latn-RS" sz="1900" b="1" dirty="0" smtClean="0">
                <a:latin typeface="Calibri" pitchFamily="34" charset="0"/>
                <a:cs typeface="Calibri" pitchFamily="34" charset="0"/>
              </a:rPr>
              <a:t>ml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(ваздуха) при повећању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транспулмоналног притиска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за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1 </a:t>
            </a:r>
            <a:r>
              <a:rPr lang="en-US" sz="1900" b="1" dirty="0" smtClean="0">
                <a:latin typeface="Calibri" pitchFamily="34" charset="0"/>
                <a:cs typeface="Calibri" pitchFamily="34" charset="0"/>
              </a:rPr>
              <a:t>cmH</a:t>
            </a:r>
            <a:r>
              <a:rPr lang="en-US" sz="1900" b="1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en-US" sz="1900" b="1" dirty="0" smtClean="0">
                <a:latin typeface="Calibri" pitchFamily="34" charset="0"/>
                <a:cs typeface="Calibri" pitchFamily="34" charset="0"/>
              </a:rPr>
              <a:t>O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– када се транспулмонални притисак повећа за 1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cmH</a:t>
            </a:r>
            <a:r>
              <a:rPr lang="en-US" sz="19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O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запремина плућа се повећава за 200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ml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ваздуха;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Растегљивост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комплијанса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) </a:t>
            </a: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плућа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зависи од: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еластичних сила </a:t>
            </a:r>
            <a:r>
              <a:rPr lang="sr-Cyrl-RS" sz="1800" b="1" u="sng" dirty="0" smtClean="0">
                <a:latin typeface="Calibri" pitchFamily="34" charset="0"/>
                <a:cs typeface="Calibri" pitchFamily="34" charset="0"/>
              </a:rPr>
              <a:t>плућног ткива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762000" lvl="2" indent="-361950">
              <a:buFont typeface="Arial" pitchFamily="34" charset="0"/>
              <a:buChar char="•"/>
            </a:pPr>
            <a:r>
              <a:rPr lang="sr-Cyrl-RS" sz="1800" b="1" dirty="0" smtClean="0">
                <a:latin typeface="Calibri" pitchFamily="34" charset="0"/>
                <a:cs typeface="Calibri" pitchFamily="34" charset="0"/>
              </a:rPr>
              <a:t>еластичних сила које настају услед </a:t>
            </a:r>
            <a:r>
              <a:rPr lang="sr-Cyrl-RS" sz="1800" b="1" u="sng" dirty="0" smtClean="0">
                <a:latin typeface="Calibri" pitchFamily="34" charset="0"/>
                <a:cs typeface="Calibri" pitchFamily="34" charset="0"/>
              </a:rPr>
              <a:t>површинског напона слоја течности који облаже алвеоле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61950" lvl="2" indent="-361950">
              <a:buNone/>
            </a:pPr>
            <a:endParaRPr lang="sr-Cyrl-RS" sz="19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4963" y="3933056"/>
            <a:ext cx="2994075" cy="2886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sr-Cyrl-RS" sz="2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Кретање ваздуха и притисци</a:t>
            </a:r>
            <a:endParaRPr lang="en-US" sz="28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pPr marL="361950" lvl="1" indent="-361950">
              <a:buFont typeface="Arial" pitchFamily="34" charset="0"/>
              <a:buChar char="•"/>
            </a:pP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Обе наведене врсте еластичних сила теже да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колабирају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(скупе) плућа;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Еластичне силе плућног ткива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узрокје садржај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еластина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sr-Cyrl-RS" sz="1900" b="1" u="sng" dirty="0" smtClean="0">
                <a:latin typeface="Calibri" pitchFamily="34" charset="0"/>
                <a:cs typeface="Calibri" pitchFamily="34" charset="0"/>
              </a:rPr>
              <a:t>колагена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 у плућном ткиву и чине 1/3 сила које теже да колабирају плућа;</a:t>
            </a: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1900" b="1" dirty="0" smtClean="0">
                <a:latin typeface="Calibri" pitchFamily="34" charset="0"/>
                <a:cs typeface="Calibri" pitchFamily="34" charset="0"/>
              </a:rPr>
              <a:t>Еластичне силе узроковане површинском напоном </a:t>
            </a:r>
            <a:r>
              <a:rPr lang="sr-Cyrl-RS" sz="1900" dirty="0" smtClean="0">
                <a:latin typeface="Calibri" pitchFamily="34" charset="0"/>
                <a:cs typeface="Calibri" pitchFamily="34" charset="0"/>
              </a:rPr>
              <a:t>у алвеолама су знатно сложеније и чине 2/3 сила које теже да колабирају плућа.</a:t>
            </a:r>
            <a:endParaRPr lang="en-US" sz="19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0325" y="3068960"/>
            <a:ext cx="394335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3125</TotalTime>
  <Words>5195</Words>
  <Application>Microsoft Office PowerPoint</Application>
  <PresentationFormat>On-screen Show (4:3)</PresentationFormat>
  <Paragraphs>545</Paragraphs>
  <Slides>70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3" baseType="lpstr">
      <vt:lpstr>Arial</vt:lpstr>
      <vt:lpstr>Calibri</vt:lpstr>
      <vt:lpstr>Theme1</vt:lpstr>
      <vt:lpstr>Физиологија респирације </vt:lpstr>
      <vt:lpstr>Основни принципи респирације</vt:lpstr>
      <vt:lpstr>Плућна вентилација</vt:lpstr>
      <vt:lpstr>Механика плућне вентилације</vt:lpstr>
      <vt:lpstr>Механика плућне вентилације</vt:lpstr>
      <vt:lpstr>Кретање ваздуха и притисци</vt:lpstr>
      <vt:lpstr>Кретање ваздуха и притисци</vt:lpstr>
      <vt:lpstr>Кретање ваздуха и притисци</vt:lpstr>
      <vt:lpstr>Кретање ваздуха и притисци</vt:lpstr>
      <vt:lpstr>Кретање ваздуха и притисци</vt:lpstr>
      <vt:lpstr>Кретање ваздуха и притисци</vt:lpstr>
      <vt:lpstr>Кретање ваздуха и притисци</vt:lpstr>
      <vt:lpstr>Кретање ваздуха и притисци</vt:lpstr>
      <vt:lpstr>Кретање ваздуха и притисци</vt:lpstr>
      <vt:lpstr>Кретање ваздуха и притисци</vt:lpstr>
      <vt:lpstr>Кретање ваздуха и притисци</vt:lpstr>
      <vt:lpstr>Плућна циркулација</vt:lpstr>
      <vt:lpstr>Плућна циркулација</vt:lpstr>
      <vt:lpstr>Плућна циркулација</vt:lpstr>
      <vt:lpstr>Плућна циркулација</vt:lpstr>
      <vt:lpstr>Плућна циркулација</vt:lpstr>
      <vt:lpstr>Плућна циркулација</vt:lpstr>
      <vt:lpstr>Плућна циркулација</vt:lpstr>
      <vt:lpstr>Плућна циркулација</vt:lpstr>
      <vt:lpstr>Плућна циркулација</vt:lpstr>
      <vt:lpstr>Плућна циркулација</vt:lpstr>
      <vt:lpstr>Плућна циркулација</vt:lpstr>
      <vt:lpstr>Физички принципи размене гасова кроз респираторну мембрану Дифузија кисеоника и угљен диоксида</vt:lpstr>
      <vt:lpstr>Размена гасова</vt:lpstr>
      <vt:lpstr>Размена гасова</vt:lpstr>
      <vt:lpstr>Размена гасова</vt:lpstr>
      <vt:lpstr>Размена гасова</vt:lpstr>
      <vt:lpstr>Размена гасова</vt:lpstr>
      <vt:lpstr>Размена гасова</vt:lpstr>
      <vt:lpstr>Размена гасова</vt:lpstr>
      <vt:lpstr>Размена гасова</vt:lpstr>
      <vt:lpstr>Размена гасова</vt:lpstr>
      <vt:lpstr>Размена гасова</vt:lpstr>
      <vt:lpstr>Размена гасова</vt:lpstr>
      <vt:lpstr>Размена гасова</vt:lpstr>
      <vt:lpstr>Размена гасова</vt:lpstr>
      <vt:lpstr>Размена гасова</vt:lpstr>
      <vt:lpstr>Пренос кисеоника и угљен диоксида у крви и телесним течностима</vt:lpstr>
      <vt:lpstr>Пренос гасова у крви и телесним течностима</vt:lpstr>
      <vt:lpstr>Пренос гасова у крви и телесним течностима</vt:lpstr>
      <vt:lpstr>Пренос гасова у крви и телесним течностима</vt:lpstr>
      <vt:lpstr>Пренос гасова у крви и телесним течностима</vt:lpstr>
      <vt:lpstr>Пренос гасова у крви и телесним течностима</vt:lpstr>
      <vt:lpstr>Пренос гасова у крви и телесним течностима</vt:lpstr>
      <vt:lpstr>Пренос гасова у крви и телесним течностима</vt:lpstr>
      <vt:lpstr>Пренос гасова у крви и телесним течностима</vt:lpstr>
      <vt:lpstr>Пренос гасова у крви и телесним течностима</vt:lpstr>
      <vt:lpstr>Пренос гасова у крви и телесним течностима</vt:lpstr>
      <vt:lpstr>Пренос гасова у крви и телесним течностима</vt:lpstr>
      <vt:lpstr>Пренос гасова у крви и телесним течностима</vt:lpstr>
      <vt:lpstr>Пренос гасова у крви и телесним течностима</vt:lpstr>
      <vt:lpstr>Пренос гасова у крви и телесним течностима</vt:lpstr>
      <vt:lpstr>Пренос гасова у крви и телесним течностима</vt:lpstr>
      <vt:lpstr>Пренос гасова у крви и телесним течностима</vt:lpstr>
      <vt:lpstr>Регулација дисања</vt:lpstr>
      <vt:lpstr>Регулација дисања</vt:lpstr>
      <vt:lpstr>Регулација дисања – респирацијски центар</vt:lpstr>
      <vt:lpstr>Регулација дисања – респирацијски центар</vt:lpstr>
      <vt:lpstr>Регулација дисања – респирацијски центар</vt:lpstr>
      <vt:lpstr>Регулација дисања – респирацијски центар</vt:lpstr>
      <vt:lpstr>Регулација дисања – хемијска контрола </vt:lpstr>
      <vt:lpstr>Регулација дисања – хемијска контрола </vt:lpstr>
      <vt:lpstr>Регулација дисања – хемијска контрола </vt:lpstr>
      <vt:lpstr>Регулација дисања – хемијска контрола </vt:lpstr>
      <vt:lpstr>??? ПИТАЊА ???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Физиологија гастроинтастиналног тракта.  Метаболизам и регулација телесне температуре.</dc:title>
  <dc:creator>Editor</dc:creator>
  <cp:lastModifiedBy>Jovana Joksimovic</cp:lastModifiedBy>
  <cp:revision>151</cp:revision>
  <dcterms:created xsi:type="dcterms:W3CDTF">2019-03-22T08:09:10Z</dcterms:created>
  <dcterms:modified xsi:type="dcterms:W3CDTF">2021-01-31T18:10:26Z</dcterms:modified>
</cp:coreProperties>
</file>